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2" r:id="rId8"/>
    <p:sldId id="286" r:id="rId9"/>
    <p:sldId id="264" r:id="rId10"/>
    <p:sldId id="281" r:id="rId11"/>
    <p:sldId id="266" r:id="rId12"/>
    <p:sldId id="289" r:id="rId13"/>
    <p:sldId id="268" r:id="rId14"/>
    <p:sldId id="288" r:id="rId15"/>
    <p:sldId id="270" r:id="rId16"/>
    <p:sldId id="287" r:id="rId17"/>
    <p:sldId id="272" r:id="rId18"/>
    <p:sldId id="273" r:id="rId19"/>
    <p:sldId id="274" r:id="rId20"/>
    <p:sldId id="28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ileron" panose="020B0604020202020204" charset="-18"/>
      <p:regular r:id="rId26"/>
    </p:embeddedFont>
    <p:embeddedFont>
      <p:font typeface="Aileron Bold" panose="020B0604020202020204" charset="-18"/>
      <p:regular r:id="rId27"/>
    </p:embeddedFont>
    <p:embeddedFont>
      <p:font typeface="Aileron Ultra-Bold" panose="020B0604020202020204" charset="-18"/>
      <p:regular r:id="rId28"/>
    </p:embeddedFont>
    <p:embeddedFont>
      <p:font typeface="Arimo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1" autoAdjust="0"/>
    <p:restoredTop sz="94503" autoAdjust="0"/>
  </p:normalViewPr>
  <p:slideViewPr>
    <p:cSldViewPr>
      <p:cViewPr varScale="1">
        <p:scale>
          <a:sx n="46" d="100"/>
          <a:sy n="46" d="100"/>
        </p:scale>
        <p:origin x="8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ota%20Paw&#322;owska\Desktop\dla%20Prezesa\ANKIETA\aktualizacja%2021-05-2025\ankieta%20wykresy%2021-05-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203F-44B1-A4E8-AB2D95454835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203F-44B1-A4E8-AB2D9545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03F-44B1-A4E8-AB2D95454835}"/>
                  </c:ext>
                </c:extLst>
              </c15:ser>
            </c15:filteredPieSeries>
            <c15:filteredPie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203F-44B1-A4E8-AB2D95454835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203F-44B1-A4E8-AB2D9545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03F-44B1-A4E8-AB2D95454835}"/>
                  </c:ext>
                </c:extLst>
              </c15:ser>
            </c15:filteredPieSeries>
            <c15:filteredPie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203F-44B1-A4E8-AB2D95454835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203F-44B1-A4E8-AB2D9545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03F-44B1-A4E8-AB2D95454835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3"/>
          <c:order val="3"/>
          <c:tx>
            <c:strRef>
              <c:f>Arkusz1!$C$9</c:f>
              <c:strCache>
                <c:ptCount val="1"/>
                <c:pt idx="0">
                  <c:v>zapewnił nam poczucie bezpieczeństwa dla zdrowia i życia poprzez eliminację zagrożenia dwutlenkiem węgla.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703-4CBD-9AB0-39318E10C1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703-4CBD-9AB0-39318E10C1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  <c:extLst/>
            </c:strRef>
          </c:cat>
          <c:val>
            <c:numRef>
              <c:f>Arkusz1!$D$9:$E$9</c:f>
              <c:numCache>
                <c:formatCode>General</c:formatCode>
                <c:ptCount val="2"/>
                <c:pt idx="0">
                  <c:v>43</c:v>
                </c:pt>
                <c:pt idx="1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703-4CBD-9AB0-39318E10C1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0703-4CBD-9AB0-39318E10C193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703-4CBD-9AB0-39318E10C193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Arkusz1!$C$8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Arkusz1!$D$8:$E$8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703-4CBD-9AB0-39318E10C193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703-4CBD-9AB0-39318E10C193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703-4CBD-9AB0-39318E10C193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703-4CBD-9AB0-39318E10C193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Arkusz1!$C$13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0703-4CBD-9AB0-39318E10C19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0703-4CBD-9AB0-39318E10C19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Arkusz1!$D$13:$E$13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38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0703-4CBD-9AB0-39318E10C19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Arkusz1!$C$70</c:f>
              <c:strCache>
                <c:ptCount val="1"/>
                <c:pt idx="0">
                  <c:v>zapewnił nam poczucie bezpieczeństwa dla zdrowia i życia poprzez eliminację zagrożenia dwutlenkiem węgla.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Arkusz1!$D$70:$O$70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0.88888888888888884</c:v>
                </c:pt>
                <c:pt idx="4">
                  <c:v>0.1111111111111111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AF5-4BFA-A5A0-C2AB83008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AF5-4BFA-A5A0-C2AB83008E4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AF5-4BFA-A5A0-C2AB83008E4A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AF5-4BFA-A5A0-C2AB83008E4A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AF5-4BFA-A5A0-C2AB83008E4A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AF5-4BFA-A5A0-C2AB83008E4A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Arkusz1!$C$74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Arkusz1!$D$74:$L$74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0.90909090909090906</c:v>
                      </c:pt>
                      <c:pt idx="1">
                        <c:v>9.0909090909090912E-2</c:v>
                      </c:pt>
                      <c:pt idx="2">
                        <c:v>0</c:v>
                      </c:pt>
                      <c:pt idx="3">
                        <c:v>0.77777777777777779</c:v>
                      </c:pt>
                      <c:pt idx="4">
                        <c:v>0.22222222222222221</c:v>
                      </c:pt>
                      <c:pt idx="5">
                        <c:v>0</c:v>
                      </c:pt>
                      <c:pt idx="6">
                        <c:v>0.5</c:v>
                      </c:pt>
                      <c:pt idx="7">
                        <c:v>0.5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AF5-4BFA-A5A0-C2AB83008E4A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2"/>
          <c:tx>
            <c:strRef>
              <c:f>Arkusz1!$C$8</c:f>
              <c:strCache>
                <c:ptCount val="1"/>
                <c:pt idx="0">
                  <c:v>poprawił warunki zamieszkania poprzez likwidację pieców węglowych.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C96-4AAC-8DC1-17DA019BFC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C96-4AAC-8DC1-17DA019BFC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  <c:extLst/>
            </c:strRef>
          </c:cat>
          <c:val>
            <c:numRef>
              <c:f>Arkusz1!$D$8:$E$8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C96-4AAC-8DC1-17DA019BFC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6C96-4AAC-8DC1-17DA019BFC0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C96-4AAC-8DC1-17DA019BFC02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Arkusz1!$C$9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Arkusz1!$D$9:$E$9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C96-4AAC-8DC1-17DA019BFC0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C96-4AAC-8DC1-17DA019BFC0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6C96-4AAC-8DC1-17DA019BFC02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C96-4AAC-8DC1-17DA019BFC02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Arkusz1!$C$13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6C96-4AAC-8DC1-17DA019BFC0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6C96-4AAC-8DC1-17DA019BFC0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Arkusz1!$D$13:$E$13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38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6C96-4AAC-8DC1-17DA019BFC0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Arkusz1!$C$71</c:f>
              <c:strCache>
                <c:ptCount val="1"/>
                <c:pt idx="0">
                  <c:v>zapewnił nam wzrost poczucia wolności -możliwość wyjazdu zimą bez konieczności palenia w piecach.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Arkusz1!$D$71:$O$71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0.94444444444444442</c:v>
                </c:pt>
                <c:pt idx="4">
                  <c:v>5.5555555555555552E-2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ABE-4EA8-9319-EBC900262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ABE-4EA8-9319-EBC90026252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ABE-4EA8-9319-EBC90026252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ABE-4EA8-9319-EBC90026252D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ABE-4EA8-9319-EBC90026252D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ABE-4EA8-9319-EBC90026252D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Arkusz1!$C$74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Arkusz1!$D$74:$L$74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0.90909090909090906</c:v>
                      </c:pt>
                      <c:pt idx="1">
                        <c:v>9.0909090909090912E-2</c:v>
                      </c:pt>
                      <c:pt idx="2">
                        <c:v>0</c:v>
                      </c:pt>
                      <c:pt idx="3">
                        <c:v>0.77777777777777779</c:v>
                      </c:pt>
                      <c:pt idx="4">
                        <c:v>0.22222222222222221</c:v>
                      </c:pt>
                      <c:pt idx="5">
                        <c:v>0</c:v>
                      </c:pt>
                      <c:pt idx="6">
                        <c:v>0.5</c:v>
                      </c:pt>
                      <c:pt idx="7">
                        <c:v>0.5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ABE-4EA8-9319-EBC90026252D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2"/>
          <c:tx>
            <c:strRef>
              <c:f>Arkusz1!$C$8</c:f>
              <c:strCache>
                <c:ptCount val="1"/>
                <c:pt idx="0">
                  <c:v>poprawił warunki zamieszkania poprzez likwidację pieców węglowych.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D43-4CD4-9575-FEFDC66569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D43-4CD4-9575-FEFDC6656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  <c:extLst/>
            </c:strRef>
          </c:cat>
          <c:val>
            <c:numRef>
              <c:f>Arkusz1!$D$8:$E$8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D43-4CD4-9575-FEFDC66569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D43-4CD4-9575-FEFDC665699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D43-4CD4-9575-FEFDC6656992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Arkusz1!$C$9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Arkusz1!$D$9:$E$9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D43-4CD4-9575-FEFDC665699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DD43-4CD4-9575-FEFDC665699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DD43-4CD4-9575-FEFDC6656992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DD43-4CD4-9575-FEFDC6656992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Arkusz1!$C$13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DD43-4CD4-9575-FEFDC66569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DD43-4CD4-9575-FEFDC665699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Arkusz1!$D$13:$E$13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38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DD43-4CD4-9575-FEFDC665699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Arkusz1!$C$72</c:f>
              <c:strCache>
                <c:ptCount val="1"/>
                <c:pt idx="0">
                  <c:v>zmienił estetykę mieszkania -brak kurzu, dymu, sadzy  osadzających się na meblach, firanach, podłogach.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Arkusz1!$D$72:$O$72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0.94444444444444442</c:v>
                </c:pt>
                <c:pt idx="4">
                  <c:v>5.5555555555555552E-2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F68-485E-BBF8-69FFF4CE0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F68-485E-BBF8-69FFF4CE046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F68-485E-BBF8-69FFF4CE046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F68-485E-BBF8-69FFF4CE046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F68-485E-BBF8-69FFF4CE0469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F68-485E-BBF8-69FFF4CE0469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Arkusz1!$C$74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Arkusz1!$D$74:$L$74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0.90909090909090906</c:v>
                      </c:pt>
                      <c:pt idx="1">
                        <c:v>9.0909090909090912E-2</c:v>
                      </c:pt>
                      <c:pt idx="2">
                        <c:v>0</c:v>
                      </c:pt>
                      <c:pt idx="3">
                        <c:v>0.77777777777777779</c:v>
                      </c:pt>
                      <c:pt idx="4">
                        <c:v>0.22222222222222221</c:v>
                      </c:pt>
                      <c:pt idx="5">
                        <c:v>0</c:v>
                      </c:pt>
                      <c:pt idx="6">
                        <c:v>0.5</c:v>
                      </c:pt>
                      <c:pt idx="7">
                        <c:v>0.5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F68-485E-BBF8-69FFF4CE0469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2"/>
          <c:tx>
            <c:strRef>
              <c:f>Arkusz1!$C$8</c:f>
              <c:strCache>
                <c:ptCount val="1"/>
                <c:pt idx="0">
                  <c:v>poprawił warunki zamieszkania poprzez likwidację pieców węglowych.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68F-4FC3-AD1A-BD800D22D7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68F-4FC3-AD1A-BD800D22D7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  <c:extLst/>
            </c:strRef>
          </c:cat>
          <c:val>
            <c:numRef>
              <c:f>Arkusz1!$D$8:$E$8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68F-4FC3-AD1A-BD800D22D7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668F-4FC3-AD1A-BD800D22D791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68F-4FC3-AD1A-BD800D22D791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Arkusz1!$C$9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Arkusz1!$D$9:$E$9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68F-4FC3-AD1A-BD800D22D791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68F-4FC3-AD1A-BD800D22D791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668F-4FC3-AD1A-BD800D22D791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68F-4FC3-AD1A-BD800D22D791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Arkusz1!$C$13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668F-4FC3-AD1A-BD800D22D79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668F-4FC3-AD1A-BD800D22D7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Arkusz1!$D$13:$E$13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38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668F-4FC3-AD1A-BD800D22D791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Arkusz1!$C$73</c:f>
              <c:strCache>
                <c:ptCount val="1"/>
                <c:pt idx="0">
                  <c:v>Nasze zaangażowanie finansowe w programie oceniamy jako całkowicie akceptowalne.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Arkusz1!$D$73:$O$73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0.94444444444444442</c:v>
                </c:pt>
                <c:pt idx="4">
                  <c:v>5.5555555555555552E-2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6D6-4B0B-A585-6A4EEA096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6D6-4B0B-A585-6A4EEA096D9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6D6-4B0B-A585-6A4EEA096D9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6D6-4B0B-A585-6A4EEA096D9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6D6-4B0B-A585-6A4EEA096D9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6D6-4B0B-A585-6A4EEA096D9B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Arkusz1!$C$74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Arkusz1!$D$74:$L$74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0.90909090909090906</c:v>
                      </c:pt>
                      <c:pt idx="1">
                        <c:v>9.0909090909090912E-2</c:v>
                      </c:pt>
                      <c:pt idx="2">
                        <c:v>0</c:v>
                      </c:pt>
                      <c:pt idx="3">
                        <c:v>0.77777777777777779</c:v>
                      </c:pt>
                      <c:pt idx="4">
                        <c:v>0.22222222222222221</c:v>
                      </c:pt>
                      <c:pt idx="5">
                        <c:v>0</c:v>
                      </c:pt>
                      <c:pt idx="6">
                        <c:v>0.5</c:v>
                      </c:pt>
                      <c:pt idx="7">
                        <c:v>0.5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6D6-4B0B-A585-6A4EEA096D9B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7"/>
          <c:order val="7"/>
          <c:tx>
            <c:strRef>
              <c:f>Arkusz1!$C$13</c:f>
              <c:strCache>
                <c:ptCount val="1"/>
                <c:pt idx="0">
                  <c:v>Aktualne koszty ogrzewania mieszkania nie są większe niż wcześniej.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0B5-4910-83BC-391FED49FF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0B5-4910-83BC-391FED49FF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</c:strRef>
          </c:cat>
          <c:val>
            <c:numRef>
              <c:f>Arkusz1!$D$13:$E$13</c:f>
              <c:numCache>
                <c:formatCode>General</c:formatCode>
                <c:ptCount val="2"/>
                <c:pt idx="0">
                  <c:v>38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B5-4910-83BC-391FED49FF4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30B5-4910-83BC-391FED49FF4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0B5-4910-83BC-391FED49FF42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Arkusz1!$C$8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Arkusz1!$D$8:$E$8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0B5-4910-83BC-391FED49FF42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Arkusz1!$C$9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Arkusz1!$D$9:$E$9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30B5-4910-83BC-391FED49FF4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0B5-4910-83BC-391FED49FF4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0B5-4910-83BC-391FED49FF42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30B5-4910-83BC-391FED49FF4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30B5-4910-83BC-391FED49FF4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30B5-4910-83BC-391FED49FF4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Arkusz1!$C$74</c:f>
              <c:strCache>
                <c:ptCount val="1"/>
                <c:pt idx="0">
                  <c:v>Aktualne koszty ogrzewania mieszkania nie są większe niż wcześniej.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Arkusz1!$D$74:$O$74</c:f>
              <c:numCache>
                <c:formatCode>0.00%</c:formatCode>
                <c:ptCount val="12"/>
                <c:pt idx="0">
                  <c:v>0.90909090909090906</c:v>
                </c:pt>
                <c:pt idx="1">
                  <c:v>9.0909090909090912E-2</c:v>
                </c:pt>
                <c:pt idx="2">
                  <c:v>0</c:v>
                </c:pt>
                <c:pt idx="3">
                  <c:v>0.77777777777777779</c:v>
                </c:pt>
                <c:pt idx="4">
                  <c:v>0.22222222222222221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821-4573-88FC-E6FA3D736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821-4573-88FC-E6FA3D736E6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821-4573-88FC-E6FA3D736E6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821-4573-88FC-E6FA3D736E6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821-4573-88FC-E6FA3D736E6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821-4573-88FC-E6FA3D736E6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821-4573-88FC-E6FA3D736E69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0"/>
          <c:tx>
            <c:strRef>
              <c:f>Arkusz1!$C$6</c:f>
              <c:strCache>
                <c:ptCount val="1"/>
                <c:pt idx="0">
                  <c:v>poprawił nasze warunki cieplne zamieszkania.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511-470B-A83E-3A1EA3EF76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511-470B-A83E-3A1EA3EF76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  <c:extLst/>
            </c:strRef>
          </c:cat>
          <c:val>
            <c:numRef>
              <c:f>Arkusz1!$D$6:$E$6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511-470B-A83E-3A1EA3EF76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B511-470B-A83E-3A1EA3EF76A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B511-470B-A83E-3A1EA3EF76A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511-470B-A83E-3A1EA3EF76A7}"/>
                  </c:ext>
                </c:extLst>
              </c15:ser>
            </c15:filteredPieSeries>
            <c15:filteredPie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B511-470B-A83E-3A1EA3EF76A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B511-470B-A83E-3A1EA3EF76A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511-470B-A83E-3A1EA3EF76A7}"/>
                  </c:ext>
                </c:extLst>
              </c15:ser>
            </c15:filteredPieSeries>
            <c15:filteredPie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B511-470B-A83E-3A1EA3EF76A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B511-470B-A83E-3A1EA3EF76A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511-470B-A83E-3A1EA3EF76A7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Arkusz1!$C$67</c:f>
              <c:strCache>
                <c:ptCount val="1"/>
                <c:pt idx="0">
                  <c:v>poprawił nasze warunki cieplne zamieszkania.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Arkusz1!$D$67:$O$67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0.94444444444444442</c:v>
                </c:pt>
                <c:pt idx="4">
                  <c:v>5.5555555555555552E-2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7-40CC-A504-CBE26FC1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687-40CC-A504-CBE26FC13AE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687-40CC-A504-CBE26FC13AE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687-40CC-A504-CBE26FC13AE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687-40CC-A504-CBE26FC13AE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687-40CC-A504-CBE26FC13AE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687-40CC-A504-CBE26FC13AE1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41834855095809E-2"/>
          <c:y val="5.9150805270863825E-2"/>
          <c:w val="0.91315330618656787"/>
          <c:h val="0.88228404099560764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DE05-4188-9462-9B12F6B9490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DE05-4188-9462-9B12F6B9490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hade val="51000"/>
                            <a:satMod val="130000"/>
                          </a:schemeClr>
                        </a:gs>
                        <a:gs pos="80000">
                          <a:schemeClr val="accent3">
                            <a:shade val="93000"/>
                            <a:satMod val="130000"/>
                          </a:schemeClr>
                        </a:gs>
                        <a:gs pos="100000">
                          <a:schemeClr val="accent3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DE05-4188-9462-9B12F6B9490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Arkusz1!$D$5:$F$5</c15:sqref>
                        </c15:formulaRef>
                      </c:ext>
                    </c:extLst>
                    <c:strCache>
                      <c:ptCount val="3"/>
                      <c:pt idx="0">
                        <c:v>tak </c:v>
                      </c:pt>
                      <c:pt idx="1">
                        <c:v>nie </c:v>
                      </c:pt>
                      <c:pt idx="2">
                        <c:v>bez głosu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Arkusz1!$D$6:$F$6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44</c:v>
                      </c:pt>
                      <c:pt idx="1">
                        <c:v>1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DE05-4188-9462-9B12F6B9490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Arkusz1!$C$7</c:f>
              <c:strCache>
                <c:ptCount val="1"/>
                <c:pt idx="0">
                  <c:v>poprawił nasz komfort życia poprzez zaprzestanie palenia w piecach (noszenie węgla, popiołu, zapalanie i utrzymanie paleniska).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6B1-4F6D-AD7F-117EA3FC068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6B1-4F6D-AD7F-117EA3FC068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6B1-4F6D-AD7F-117EA3FC068E}"/>
              </c:ext>
            </c:extLst>
          </c:dPt>
          <c:dLbls>
            <c:dLbl>
              <c:idx val="2"/>
              <c:layout>
                <c:manualLayout>
                  <c:x val="4.2579179112645943E-2"/>
                  <c:y val="8.44203849518809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B1-4F6D-AD7F-117EA3FC0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Arkusz1!$D$5:$F$5</c:f>
              <c:strCache>
                <c:ptCount val="3"/>
                <c:pt idx="0">
                  <c:v>tak </c:v>
                </c:pt>
                <c:pt idx="1">
                  <c:v>nie </c:v>
                </c:pt>
                <c:pt idx="2">
                  <c:v>bez głosu</c:v>
                </c:pt>
              </c:strCache>
            </c:strRef>
          </c:cat>
          <c:val>
            <c:numRef>
              <c:f>Arkusz1!$D$7:$F$7</c:f>
              <c:numCache>
                <c:formatCode>General</c:formatCode>
                <c:ptCount val="3"/>
                <c:pt idx="0">
                  <c:v>43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B1-4F6D-AD7F-117EA3FC06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B6B1-4F6D-AD7F-117EA3FC068E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B6B1-4F6D-AD7F-117EA3FC068E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hade val="51000"/>
                            <a:satMod val="130000"/>
                          </a:schemeClr>
                        </a:gs>
                        <a:gs pos="80000">
                          <a:schemeClr val="accent3">
                            <a:shade val="93000"/>
                            <a:satMod val="130000"/>
                          </a:schemeClr>
                        </a:gs>
                        <a:gs pos="100000">
                          <a:schemeClr val="accent3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B6B1-4F6D-AD7F-117EA3FC068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Arkusz1!$D$5:$F$5</c15:sqref>
                        </c15:formulaRef>
                      </c:ext>
                    </c:extLst>
                    <c:strCache>
                      <c:ptCount val="3"/>
                      <c:pt idx="0">
                        <c:v>tak </c:v>
                      </c:pt>
                      <c:pt idx="1">
                        <c:v>nie </c:v>
                      </c:pt>
                      <c:pt idx="2">
                        <c:v>bez głosu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Arkusz1!$D$6:$F$6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44</c:v>
                      </c:pt>
                      <c:pt idx="1">
                        <c:v>1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B6B1-4F6D-AD7F-117EA3FC068E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Arkusz1!$C$68</c:f>
              <c:strCache>
                <c:ptCount val="1"/>
                <c:pt idx="0">
                  <c:v>poprawił nasz komfort życia poprzez zaprzestanie palenia w piecach (noszenie węgla, popiołu, zapalanie i utrzymanie paleniska).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Arkusz1!$D$68:$O$68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0.88888888888888884</c:v>
                </c:pt>
                <c:pt idx="4">
                  <c:v>5.5555555555555552E-2</c:v>
                </c:pt>
                <c:pt idx="5">
                  <c:v>5.5555555555555552E-2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98E-45E6-A52A-C2E0BDED6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Arkusz1!$C$69</c15:sqref>
                        </c15:formulaRef>
                      </c:ext>
                    </c:extLst>
                    <c:strCache>
                      <c:ptCount val="1"/>
                      <c:pt idx="0">
                        <c:v>poprawił warunki zamieszkania poprzez likwidację pieców węglowych.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Arkusz1!$D$69:$L$69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98E-45E6-A52A-C2E0BDED6870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98E-45E6-A52A-C2E0BDED6870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98E-45E6-A52A-C2E0BDED6870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98E-45E6-A52A-C2E0BDED6870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98E-45E6-A52A-C2E0BDED6870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Arkusz1!$C$74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Arkusz1!$D$74:$L$74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0.90909090909090906</c:v>
                      </c:pt>
                      <c:pt idx="1">
                        <c:v>9.0909090909090912E-2</c:v>
                      </c:pt>
                      <c:pt idx="2">
                        <c:v>0</c:v>
                      </c:pt>
                      <c:pt idx="3">
                        <c:v>0.77777777777777779</c:v>
                      </c:pt>
                      <c:pt idx="4">
                        <c:v>0.22222222222222221</c:v>
                      </c:pt>
                      <c:pt idx="5">
                        <c:v>0</c:v>
                      </c:pt>
                      <c:pt idx="6">
                        <c:v>0.5</c:v>
                      </c:pt>
                      <c:pt idx="7">
                        <c:v>0.5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98E-45E6-A52A-C2E0BDED6870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5E4-47CE-8471-A2B6F1FDA0C7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5E4-47CE-8471-A2B6F1FDA0C7}"/>
                  </c:ext>
                </c:extLst>
              </c15:ser>
            </c15:filteredPieSeries>
            <c15:filteredPi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Arkusz1!$C$9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Arkusz1!$D$9:$E$9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5E4-47CE-8471-A2B6F1FDA0C7}"/>
                  </c:ext>
                </c:extLst>
              </c15:ser>
            </c15:filteredPieSeries>
            <c15:filteredPi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55E4-47CE-8471-A2B6F1FDA0C7}"/>
                  </c:ext>
                </c:extLst>
              </c15:ser>
            </c15:filteredPieSeries>
            <c15:filteredPi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55E4-47CE-8471-A2B6F1FDA0C7}"/>
                  </c:ext>
                </c:extLst>
              </c15:ser>
            </c15:filteredPieSeries>
            <c15:filteredPi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55E4-47CE-8471-A2B6F1FDA0C7}"/>
                  </c:ext>
                </c:extLst>
              </c15:ser>
            </c15:filteredPieSeries>
            <c15:filteredPi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Arkusz1!$C$13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55E4-47CE-8471-A2B6F1FDA0C7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55E4-47CE-8471-A2B6F1FDA0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Arkusz1!$D$13:$E$13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38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55E4-47CE-8471-A2B6F1FDA0C7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2"/>
          <c:tx>
            <c:strRef>
              <c:f>Arkusz1!$C$8</c:f>
              <c:strCache>
                <c:ptCount val="1"/>
                <c:pt idx="0">
                  <c:v>poprawił warunki zamieszkania poprzez likwidację pieców węglowych.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1FE-494D-907D-6A8E5C0046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1FE-494D-907D-6A8E5C0046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Arkusz1!$D$5:$E$5</c:f>
              <c:strCache>
                <c:ptCount val="2"/>
                <c:pt idx="0">
                  <c:v>tak </c:v>
                </c:pt>
                <c:pt idx="1">
                  <c:v>nie </c:v>
                </c:pt>
              </c:strCache>
              <c:extLst/>
            </c:strRef>
          </c:cat>
          <c:val>
            <c:numRef>
              <c:f>Arkusz1!$D$8:$E$8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1FE-494D-907D-6A8E5C0046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Arkusz1!$C$6</c15:sqref>
                        </c15:formulaRef>
                      </c:ext>
                    </c:extLst>
                    <c:strCache>
                      <c:ptCount val="1"/>
                      <c:pt idx="0">
                        <c:v>poprawił nasze warunki cieplne zamieszkania.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1FE-494D-907D-6A8E5C00465A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Arkusz1!$D$7:$E$7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1FE-494D-907D-6A8E5C00465A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Arkusz1!$C$9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Arkusz1!$D$9:$E$9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43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1FE-494D-907D-6A8E5C00465A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Arkusz1!$C$10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Arkusz1!$D$10:$E$10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1FE-494D-907D-6A8E5C00465A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Arkusz1!$C$11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Arkusz1!$D$11:$E$11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11FE-494D-907D-6A8E5C00465A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Arkusz1!$C$12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Arkusz1!$D$12:$E$12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44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11FE-494D-907D-6A8E5C00465A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Arkusz1!$C$13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11FE-494D-907D-6A8E5C0046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11FE-494D-907D-6A8E5C00465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Arkusz1!$D$5:$E$5</c15:sqref>
                        </c15:formulaRef>
                      </c:ext>
                    </c:extLst>
                    <c:strCache>
                      <c:ptCount val="2"/>
                      <c:pt idx="0">
                        <c:v>tak </c:v>
                      </c:pt>
                      <c:pt idx="1">
                        <c:v>nie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Arkusz1!$D$13:$E$13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38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11FE-494D-907D-6A8E5C00465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Arkusz1!$C$69</c:f>
              <c:strCache>
                <c:ptCount val="1"/>
                <c:pt idx="0">
                  <c:v>poprawił warunki zamieszkania poprzez likwidację pieców węglowych.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Arkusz1!$D$65:$O$66</c:f>
              <c:multiLvlStrCache>
                <c:ptCount val="12"/>
                <c:lvl>
                  <c:pt idx="0">
                    <c:v>tak </c:v>
                  </c:pt>
                  <c:pt idx="1">
                    <c:v>nie </c:v>
                  </c:pt>
                  <c:pt idx="2">
                    <c:v>bez głosu</c:v>
                  </c:pt>
                  <c:pt idx="3">
                    <c:v>tak </c:v>
                  </c:pt>
                  <c:pt idx="4">
                    <c:v>nie </c:v>
                  </c:pt>
                  <c:pt idx="5">
                    <c:v>bez głosu</c:v>
                  </c:pt>
                  <c:pt idx="6">
                    <c:v>tak </c:v>
                  </c:pt>
                  <c:pt idx="7">
                    <c:v>nie </c:v>
                  </c:pt>
                  <c:pt idx="8">
                    <c:v>bez głosu</c:v>
                  </c:pt>
                  <c:pt idx="9">
                    <c:v>tak </c:v>
                  </c:pt>
                  <c:pt idx="10">
                    <c:v>nie </c:v>
                  </c:pt>
                  <c:pt idx="11">
                    <c:v>bez głosu</c:v>
                  </c:pt>
                </c:lvl>
                <c:lvl>
                  <c:pt idx="0">
                    <c:v>DĄBROWSKIEGO</c:v>
                  </c:pt>
                  <c:pt idx="3">
                    <c:v>KILIŃSKIEGO</c:v>
                  </c:pt>
                  <c:pt idx="6">
                    <c:v>LIBELTA</c:v>
                  </c:pt>
                  <c:pt idx="9">
                    <c:v>KAZIMIERZA WIELKIEGO</c:v>
                  </c:pt>
                </c:lvl>
              </c:multiLvlStrCache>
            </c:multiLvlStrRef>
          </c:cat>
          <c:val>
            <c:numRef>
              <c:f>Arkusz1!$D$69:$O$69</c:f>
              <c:numCache>
                <c:formatCode>0.00%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0.94444444444444442</c:v>
                </c:pt>
                <c:pt idx="4">
                  <c:v>5.5555555555555552E-2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D2E-4E7B-9D15-051730C14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91759"/>
        <c:axId val="697992719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Arkusz1!$C$68</c15:sqref>
                        </c15:formulaRef>
                      </c:ext>
                    </c:extLst>
                    <c:strCache>
                      <c:ptCount val="1"/>
                      <c:pt idx="0">
                        <c:v>poprawił nasz komfort życia poprzez zaprzestanie palenia w piecach (noszenie węgla, popiołu, zapalanie i utrzymanie paleniska).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Arkusz1!$D$68:$L$68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5.5555555555555552E-2</c:v>
                      </c:pt>
                      <c:pt idx="5">
                        <c:v>5.5555555555555552E-2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D2E-4E7B-9D15-051730C1418E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Arkusz1!$C$70</c15:sqref>
                        </c15:formulaRef>
                      </c:ext>
                    </c:extLst>
                    <c:strCache>
                      <c:ptCount val="1"/>
                      <c:pt idx="0">
                        <c:v>zapewnił nam poczucie bezpieczeństwa dla zdrowia i życia poprzez eliminację zagrożenia dwutlenkiem węgla.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Arkusz1!$D$70:$L$70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0.88888888888888884</c:v>
                      </c:pt>
                      <c:pt idx="4">
                        <c:v>0.1111111111111111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D2E-4E7B-9D15-051730C1418E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Arkusz1!$C$71</c15:sqref>
                        </c15:formulaRef>
                      </c:ext>
                    </c:extLst>
                    <c:strCache>
                      <c:ptCount val="1"/>
                      <c:pt idx="0">
                        <c:v>zapewnił nam wzrost poczucia wolności -możliwość wyjazdu zimą bez konieczności palenia w piecach.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Arkusz1!$D$71:$L$71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D2E-4E7B-9D15-051730C1418E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Arkusz1!$C$72</c15:sqref>
                        </c15:formulaRef>
                      </c:ext>
                    </c:extLst>
                    <c:strCache>
                      <c:ptCount val="1"/>
                      <c:pt idx="0">
                        <c:v>zmienił estetykę mieszkania -brak kurzu, dymu, sadzy  osadzających się na meblach, firanach, podłogach.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Arkusz1!$D$72:$L$72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D2E-4E7B-9D15-051730C1418E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Arkusz1!$C$73</c15:sqref>
                        </c15:formulaRef>
                      </c:ext>
                    </c:extLst>
                    <c:strCache>
                      <c:ptCount val="1"/>
                      <c:pt idx="0">
                        <c:v>Nasze zaangażowanie finansowe w programie oceniamy jako całkowicie akceptowalne.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Arkusz1!$D$73:$L$73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0.94444444444444442</c:v>
                      </c:pt>
                      <c:pt idx="4">
                        <c:v>5.5555555555555552E-2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D2E-4E7B-9D15-051730C1418E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Arkusz1!$C$74</c15:sqref>
                        </c15:formulaRef>
                      </c:ext>
                    </c:extLst>
                    <c:strCache>
                      <c:ptCount val="1"/>
                      <c:pt idx="0">
                        <c:v>Aktualne koszty ogrzewania mieszkania nie są większe niż wcześniej.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Arkusz1!$D$65:$O$66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tak </c:v>
                        </c:pt>
                        <c:pt idx="1">
                          <c:v>nie </c:v>
                        </c:pt>
                        <c:pt idx="2">
                          <c:v>bez głosu</c:v>
                        </c:pt>
                        <c:pt idx="3">
                          <c:v>tak </c:v>
                        </c:pt>
                        <c:pt idx="4">
                          <c:v>nie </c:v>
                        </c:pt>
                        <c:pt idx="5">
                          <c:v>bez głosu</c:v>
                        </c:pt>
                        <c:pt idx="6">
                          <c:v>tak </c:v>
                        </c:pt>
                        <c:pt idx="7">
                          <c:v>nie </c:v>
                        </c:pt>
                        <c:pt idx="8">
                          <c:v>bez głosu</c:v>
                        </c:pt>
                        <c:pt idx="9">
                          <c:v>tak </c:v>
                        </c:pt>
                        <c:pt idx="10">
                          <c:v>nie </c:v>
                        </c:pt>
                        <c:pt idx="11">
                          <c:v>bez głosu</c:v>
                        </c:pt>
                      </c:lvl>
                      <c:lvl>
                        <c:pt idx="0">
                          <c:v>DĄBROWSKIEGO</c:v>
                        </c:pt>
                        <c:pt idx="3">
                          <c:v>KILIŃSKIEGO</c:v>
                        </c:pt>
                        <c:pt idx="6">
                          <c:v>LIBELTA</c:v>
                        </c:pt>
                        <c:pt idx="9">
                          <c:v>KAZIMIERZA WIELKIEGO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Arkusz1!$D$74:$L$74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0.90909090909090906</c:v>
                      </c:pt>
                      <c:pt idx="1">
                        <c:v>9.0909090909090912E-2</c:v>
                      </c:pt>
                      <c:pt idx="2">
                        <c:v>0</c:v>
                      </c:pt>
                      <c:pt idx="3">
                        <c:v>0.77777777777777779</c:v>
                      </c:pt>
                      <c:pt idx="4">
                        <c:v>0.22222222222222221</c:v>
                      </c:pt>
                      <c:pt idx="5">
                        <c:v>0</c:v>
                      </c:pt>
                      <c:pt idx="6">
                        <c:v>0.5</c:v>
                      </c:pt>
                      <c:pt idx="7">
                        <c:v>0.5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D2E-4E7B-9D15-051730C1418E}"/>
                  </c:ext>
                </c:extLst>
              </c15:ser>
            </c15:filteredBarSeries>
          </c:ext>
        </c:extLst>
      </c:bar3DChart>
      <c:catAx>
        <c:axId val="69799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2719"/>
        <c:crosses val="autoZero"/>
        <c:auto val="1"/>
        <c:lblAlgn val="ctr"/>
        <c:lblOffset val="100"/>
        <c:noMultiLvlLbl val="0"/>
      </c:catAx>
      <c:valAx>
        <c:axId val="69799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99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6298" y="4227983"/>
            <a:ext cx="14189300" cy="109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63"/>
              </a:lnSpc>
            </a:pPr>
            <a:r>
              <a:rPr lang="en-US" sz="6875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ANKIETA EWALUACJI PROJEKTU</a:t>
            </a:r>
          </a:p>
        </p:txBody>
      </p:sp>
      <p:sp>
        <p:nvSpPr>
          <p:cNvPr id="3" name="Freeform 3"/>
          <p:cNvSpPr/>
          <p:nvPr/>
        </p:nvSpPr>
        <p:spPr>
          <a:xfrm rot="-8429743">
            <a:off x="-2655978" y="6522078"/>
            <a:ext cx="10136062" cy="4776688"/>
          </a:xfrm>
          <a:custGeom>
            <a:avLst/>
            <a:gdLst>
              <a:gd name="connsiteX0" fmla="*/ 0 w 13107423"/>
              <a:gd name="connsiteY0" fmla="*/ 0 h 4915284"/>
              <a:gd name="connsiteX1" fmla="*/ 7885268 w 13107423"/>
              <a:gd name="connsiteY1" fmla="*/ 157598 h 4915284"/>
              <a:gd name="connsiteX2" fmla="*/ 13107423 w 13107423"/>
              <a:gd name="connsiteY2" fmla="*/ 4915284 h 4915284"/>
              <a:gd name="connsiteX3" fmla="*/ 0 w 13107423"/>
              <a:gd name="connsiteY3" fmla="*/ 4915284 h 4915284"/>
              <a:gd name="connsiteX4" fmla="*/ 0 w 13107423"/>
              <a:gd name="connsiteY4" fmla="*/ 0 h 4915284"/>
              <a:gd name="connsiteX0" fmla="*/ 0 w 11891272"/>
              <a:gd name="connsiteY0" fmla="*/ 0 h 4923995"/>
              <a:gd name="connsiteX1" fmla="*/ 7885268 w 11891272"/>
              <a:gd name="connsiteY1" fmla="*/ 157598 h 4923995"/>
              <a:gd name="connsiteX2" fmla="*/ 11891272 w 11891272"/>
              <a:gd name="connsiteY2" fmla="*/ 4923995 h 4923995"/>
              <a:gd name="connsiteX3" fmla="*/ 0 w 11891272"/>
              <a:gd name="connsiteY3" fmla="*/ 4915284 h 4923995"/>
              <a:gd name="connsiteX4" fmla="*/ 0 w 11891272"/>
              <a:gd name="connsiteY4" fmla="*/ 0 h 4923995"/>
              <a:gd name="connsiteX0" fmla="*/ 0 w 11891272"/>
              <a:gd name="connsiteY0" fmla="*/ 0 h 4923995"/>
              <a:gd name="connsiteX1" fmla="*/ 7885268 w 11891272"/>
              <a:gd name="connsiteY1" fmla="*/ 157598 h 4923995"/>
              <a:gd name="connsiteX2" fmla="*/ 11891272 w 11891272"/>
              <a:gd name="connsiteY2" fmla="*/ 4923995 h 4923995"/>
              <a:gd name="connsiteX3" fmla="*/ 1928036 w 11891272"/>
              <a:gd name="connsiteY3" fmla="*/ 4912204 h 4923995"/>
              <a:gd name="connsiteX4" fmla="*/ 0 w 11891272"/>
              <a:gd name="connsiteY4" fmla="*/ 0 h 4923995"/>
              <a:gd name="connsiteX0" fmla="*/ 5565898 w 9963236"/>
              <a:gd name="connsiteY0" fmla="*/ 29101 h 4766397"/>
              <a:gd name="connsiteX1" fmla="*/ 5957232 w 9963236"/>
              <a:gd name="connsiteY1" fmla="*/ 0 h 4766397"/>
              <a:gd name="connsiteX2" fmla="*/ 9963236 w 9963236"/>
              <a:gd name="connsiteY2" fmla="*/ 4766397 h 4766397"/>
              <a:gd name="connsiteX3" fmla="*/ 0 w 9963236"/>
              <a:gd name="connsiteY3" fmla="*/ 4754606 h 4766397"/>
              <a:gd name="connsiteX4" fmla="*/ 5565898 w 9963236"/>
              <a:gd name="connsiteY4" fmla="*/ 29101 h 4766397"/>
              <a:gd name="connsiteX0" fmla="*/ 5696461 w 10093799"/>
              <a:gd name="connsiteY0" fmla="*/ 29101 h 4804905"/>
              <a:gd name="connsiteX1" fmla="*/ 6087795 w 10093799"/>
              <a:gd name="connsiteY1" fmla="*/ 0 h 4804905"/>
              <a:gd name="connsiteX2" fmla="*/ 10093799 w 10093799"/>
              <a:gd name="connsiteY2" fmla="*/ 4766397 h 4804905"/>
              <a:gd name="connsiteX3" fmla="*/ 0 w 10093799"/>
              <a:gd name="connsiteY3" fmla="*/ 4804905 h 4804905"/>
              <a:gd name="connsiteX4" fmla="*/ 5696461 w 10093799"/>
              <a:gd name="connsiteY4" fmla="*/ 29101 h 4804905"/>
              <a:gd name="connsiteX0" fmla="*/ 5696461 w 10059661"/>
              <a:gd name="connsiteY0" fmla="*/ 29101 h 4804905"/>
              <a:gd name="connsiteX1" fmla="*/ 6087795 w 10059661"/>
              <a:gd name="connsiteY1" fmla="*/ 0 h 4804905"/>
              <a:gd name="connsiteX2" fmla="*/ 10059661 w 10059661"/>
              <a:gd name="connsiteY2" fmla="*/ 4794543 h 4804905"/>
              <a:gd name="connsiteX3" fmla="*/ 0 w 10059661"/>
              <a:gd name="connsiteY3" fmla="*/ 4804905 h 4804905"/>
              <a:gd name="connsiteX4" fmla="*/ 5696461 w 10059661"/>
              <a:gd name="connsiteY4" fmla="*/ 29101 h 4804905"/>
              <a:gd name="connsiteX0" fmla="*/ 5696461 w 10059661"/>
              <a:gd name="connsiteY0" fmla="*/ 0 h 4775804"/>
              <a:gd name="connsiteX1" fmla="*/ 6157464 w 10059661"/>
              <a:gd name="connsiteY1" fmla="*/ 9032 h 4775804"/>
              <a:gd name="connsiteX2" fmla="*/ 10059661 w 10059661"/>
              <a:gd name="connsiteY2" fmla="*/ 4765442 h 4775804"/>
              <a:gd name="connsiteX3" fmla="*/ 0 w 10059661"/>
              <a:gd name="connsiteY3" fmla="*/ 4775804 h 4775804"/>
              <a:gd name="connsiteX4" fmla="*/ 5696461 w 10059661"/>
              <a:gd name="connsiteY4" fmla="*/ 0 h 4775804"/>
              <a:gd name="connsiteX0" fmla="*/ 5696461 w 10050278"/>
              <a:gd name="connsiteY0" fmla="*/ 0 h 4775804"/>
              <a:gd name="connsiteX1" fmla="*/ 6157464 w 10050278"/>
              <a:gd name="connsiteY1" fmla="*/ 9032 h 4775804"/>
              <a:gd name="connsiteX2" fmla="*/ 10050278 w 10050278"/>
              <a:gd name="connsiteY2" fmla="*/ 4754062 h 4775804"/>
              <a:gd name="connsiteX3" fmla="*/ 0 w 10050278"/>
              <a:gd name="connsiteY3" fmla="*/ 4775804 h 4775804"/>
              <a:gd name="connsiteX4" fmla="*/ 5696461 w 10050278"/>
              <a:gd name="connsiteY4" fmla="*/ 0 h 4775804"/>
              <a:gd name="connsiteX0" fmla="*/ 5696461 w 10050278"/>
              <a:gd name="connsiteY0" fmla="*/ 0 h 4775804"/>
              <a:gd name="connsiteX1" fmla="*/ 6185610 w 10050278"/>
              <a:gd name="connsiteY1" fmla="*/ 43170 h 4775804"/>
              <a:gd name="connsiteX2" fmla="*/ 10050278 w 10050278"/>
              <a:gd name="connsiteY2" fmla="*/ 4754062 h 4775804"/>
              <a:gd name="connsiteX3" fmla="*/ 0 w 10050278"/>
              <a:gd name="connsiteY3" fmla="*/ 4775804 h 4775804"/>
              <a:gd name="connsiteX4" fmla="*/ 5696461 w 10050278"/>
              <a:gd name="connsiteY4" fmla="*/ 0 h 4775804"/>
              <a:gd name="connsiteX0" fmla="*/ 5703846 w 10050278"/>
              <a:gd name="connsiteY0" fmla="*/ 0 h 4743663"/>
              <a:gd name="connsiteX1" fmla="*/ 6185610 w 10050278"/>
              <a:gd name="connsiteY1" fmla="*/ 11029 h 4743663"/>
              <a:gd name="connsiteX2" fmla="*/ 10050278 w 10050278"/>
              <a:gd name="connsiteY2" fmla="*/ 4721921 h 4743663"/>
              <a:gd name="connsiteX3" fmla="*/ 0 w 10050278"/>
              <a:gd name="connsiteY3" fmla="*/ 4743663 h 4743663"/>
              <a:gd name="connsiteX4" fmla="*/ 5703846 w 10050278"/>
              <a:gd name="connsiteY4" fmla="*/ 0 h 4743663"/>
              <a:gd name="connsiteX0" fmla="*/ 5703846 w 10084416"/>
              <a:gd name="connsiteY0" fmla="*/ 0 h 4743663"/>
              <a:gd name="connsiteX1" fmla="*/ 6185610 w 10084416"/>
              <a:gd name="connsiteY1" fmla="*/ 11029 h 4743663"/>
              <a:gd name="connsiteX2" fmla="*/ 10084416 w 10084416"/>
              <a:gd name="connsiteY2" fmla="*/ 4693776 h 4743663"/>
              <a:gd name="connsiteX3" fmla="*/ 0 w 10084416"/>
              <a:gd name="connsiteY3" fmla="*/ 4743663 h 4743663"/>
              <a:gd name="connsiteX4" fmla="*/ 5703846 w 10084416"/>
              <a:gd name="connsiteY4" fmla="*/ 0 h 4743663"/>
              <a:gd name="connsiteX0" fmla="*/ 5703846 w 10071067"/>
              <a:gd name="connsiteY0" fmla="*/ 0 h 4743663"/>
              <a:gd name="connsiteX1" fmla="*/ 6185610 w 10071067"/>
              <a:gd name="connsiteY1" fmla="*/ 11029 h 4743663"/>
              <a:gd name="connsiteX2" fmla="*/ 10071067 w 10071067"/>
              <a:gd name="connsiteY2" fmla="*/ 4723816 h 4743663"/>
              <a:gd name="connsiteX3" fmla="*/ 0 w 10071067"/>
              <a:gd name="connsiteY3" fmla="*/ 4743663 h 4743663"/>
              <a:gd name="connsiteX4" fmla="*/ 5703846 w 10071067"/>
              <a:gd name="connsiteY4" fmla="*/ 0 h 4743663"/>
              <a:gd name="connsiteX0" fmla="*/ 5747274 w 10114495"/>
              <a:gd name="connsiteY0" fmla="*/ 0 h 4760372"/>
              <a:gd name="connsiteX1" fmla="*/ 6229038 w 10114495"/>
              <a:gd name="connsiteY1" fmla="*/ 11029 h 4760372"/>
              <a:gd name="connsiteX2" fmla="*/ 10114495 w 10114495"/>
              <a:gd name="connsiteY2" fmla="*/ 4723816 h 4760372"/>
              <a:gd name="connsiteX3" fmla="*/ 0 w 10114495"/>
              <a:gd name="connsiteY3" fmla="*/ 4760372 h 4760372"/>
              <a:gd name="connsiteX4" fmla="*/ 5747274 w 10114495"/>
              <a:gd name="connsiteY4" fmla="*/ 0 h 47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4495" h="4760372">
                <a:moveTo>
                  <a:pt x="5747274" y="0"/>
                </a:moveTo>
                <a:lnTo>
                  <a:pt x="6229038" y="11029"/>
                </a:lnTo>
                <a:lnTo>
                  <a:pt x="10114495" y="4723816"/>
                </a:lnTo>
                <a:lnTo>
                  <a:pt x="0" y="4760372"/>
                </a:lnTo>
                <a:lnTo>
                  <a:pt x="57472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22611" y="5405"/>
            <a:ext cx="6755942" cy="6745132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BB24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531883" y="677278"/>
            <a:ext cx="4588059" cy="2043120"/>
          </a:xfrm>
          <a:custGeom>
            <a:avLst/>
            <a:gdLst/>
            <a:ahLst/>
            <a:cxnLst/>
            <a:rect l="l" t="t" r="r" b="b"/>
            <a:pathLst>
              <a:path w="4588059" h="2043120">
                <a:moveTo>
                  <a:pt x="0" y="0"/>
                </a:moveTo>
                <a:lnTo>
                  <a:pt x="4588058" y="0"/>
                </a:lnTo>
                <a:lnTo>
                  <a:pt x="4588058" y="2043120"/>
                </a:lnTo>
                <a:lnTo>
                  <a:pt x="0" y="204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40825" y="286695"/>
            <a:ext cx="2824287" cy="2824287"/>
          </a:xfrm>
          <a:custGeom>
            <a:avLst/>
            <a:gdLst/>
            <a:ahLst/>
            <a:cxnLst/>
            <a:rect l="l" t="t" r="r" b="b"/>
            <a:pathLst>
              <a:path w="2824287" h="2824287">
                <a:moveTo>
                  <a:pt x="0" y="0"/>
                </a:moveTo>
                <a:lnTo>
                  <a:pt x="2824287" y="0"/>
                </a:lnTo>
                <a:lnTo>
                  <a:pt x="2824287" y="2824287"/>
                </a:lnTo>
                <a:lnTo>
                  <a:pt x="0" y="2824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56298" y="5497380"/>
            <a:ext cx="14189300" cy="16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ROZBUDOWA SIECI CIEPŁOWNICZEJ I ELIMINACJA NISKIEJ EMISJI CO₂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W REJONACH ULIC DĄBROWSKIEGO, KILIŃSKIEGO I KAZIMIERZA WIELKIEGO W MIĘDZYRZECZU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26E8A-6B32-E47E-4D1C-A1B26FCC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DB3281-11E3-1FFD-3B6B-544D4E5EBCBB}"/>
              </a:ext>
            </a:extLst>
          </p:cNvPr>
          <p:cNvGrpSpPr/>
          <p:nvPr/>
        </p:nvGrpSpPr>
        <p:grpSpPr>
          <a:xfrm>
            <a:off x="0" y="5905500"/>
            <a:ext cx="4343400" cy="4381500"/>
            <a:chOff x="0" y="0"/>
            <a:chExt cx="6350000" cy="6339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DD3CFC-2F94-7B7E-C2FF-9F7DF880B992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6A336"/>
            </a:solidFill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6015EA9D-9082-2DB7-DB5A-7180280FDB57}"/>
              </a:ext>
            </a:extLst>
          </p:cNvPr>
          <p:cNvSpPr/>
          <p:nvPr/>
        </p:nvSpPr>
        <p:spPr>
          <a:xfrm rot="-8100000">
            <a:off x="-1785711" y="7925768"/>
            <a:ext cx="5568518" cy="2803863"/>
          </a:xfrm>
          <a:custGeom>
            <a:avLst/>
            <a:gdLst>
              <a:gd name="connsiteX0" fmla="*/ 0 w 10981006"/>
              <a:gd name="connsiteY0" fmla="*/ 0 h 4117877"/>
              <a:gd name="connsiteX1" fmla="*/ 10981006 w 10981006"/>
              <a:gd name="connsiteY1" fmla="*/ 0 h 4117877"/>
              <a:gd name="connsiteX2" fmla="*/ 7633398 w 10981006"/>
              <a:gd name="connsiteY2" fmla="*/ 4107449 h 4117877"/>
              <a:gd name="connsiteX3" fmla="*/ 0 w 10981006"/>
              <a:gd name="connsiteY3" fmla="*/ 4117877 h 4117877"/>
              <a:gd name="connsiteX4" fmla="*/ 0 w 10981006"/>
              <a:gd name="connsiteY4" fmla="*/ 0 h 4117877"/>
              <a:gd name="connsiteX0" fmla="*/ 0 w 10981006"/>
              <a:gd name="connsiteY0" fmla="*/ 0 h 4117878"/>
              <a:gd name="connsiteX1" fmla="*/ 10981006 w 10981006"/>
              <a:gd name="connsiteY1" fmla="*/ 0 h 4117878"/>
              <a:gd name="connsiteX2" fmla="*/ 7633398 w 10981006"/>
              <a:gd name="connsiteY2" fmla="*/ 4107449 h 4117878"/>
              <a:gd name="connsiteX3" fmla="*/ 2064880 w 10981006"/>
              <a:gd name="connsiteY3" fmla="*/ 4117878 h 4117878"/>
              <a:gd name="connsiteX4" fmla="*/ 0 w 10981006"/>
              <a:gd name="connsiteY4" fmla="*/ 0 h 4117878"/>
              <a:gd name="connsiteX0" fmla="*/ 0 w 7633398"/>
              <a:gd name="connsiteY0" fmla="*/ 0 h 4117878"/>
              <a:gd name="connsiteX1" fmla="*/ 4869797 w 7633398"/>
              <a:gd name="connsiteY1" fmla="*/ 1314015 h 4117878"/>
              <a:gd name="connsiteX2" fmla="*/ 7633398 w 7633398"/>
              <a:gd name="connsiteY2" fmla="*/ 4107449 h 4117878"/>
              <a:gd name="connsiteX3" fmla="*/ 2064880 w 7633398"/>
              <a:gd name="connsiteY3" fmla="*/ 4117878 h 4117878"/>
              <a:gd name="connsiteX4" fmla="*/ 0 w 7633398"/>
              <a:gd name="connsiteY4" fmla="*/ 0 h 4117878"/>
              <a:gd name="connsiteX0" fmla="*/ 2742744 w 5568518"/>
              <a:gd name="connsiteY0" fmla="*/ 31286 h 2803863"/>
              <a:gd name="connsiteX1" fmla="*/ 2804917 w 5568518"/>
              <a:gd name="connsiteY1" fmla="*/ 0 h 2803863"/>
              <a:gd name="connsiteX2" fmla="*/ 5568518 w 5568518"/>
              <a:gd name="connsiteY2" fmla="*/ 2793434 h 2803863"/>
              <a:gd name="connsiteX3" fmla="*/ 0 w 5568518"/>
              <a:gd name="connsiteY3" fmla="*/ 2803863 h 2803863"/>
              <a:gd name="connsiteX4" fmla="*/ 2742744 w 5568518"/>
              <a:gd name="connsiteY4" fmla="*/ 31286 h 280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518" h="2803863">
                <a:moveTo>
                  <a:pt x="2742744" y="31286"/>
                </a:moveTo>
                <a:lnTo>
                  <a:pt x="2804917" y="0"/>
                </a:lnTo>
                <a:lnTo>
                  <a:pt x="5568518" y="2793434"/>
                </a:lnTo>
                <a:lnTo>
                  <a:pt x="0" y="2803863"/>
                </a:lnTo>
                <a:lnTo>
                  <a:pt x="2742744" y="3128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8306783-2293-381A-73CD-9D3CB6D1AF22}"/>
              </a:ext>
            </a:extLst>
          </p:cNvPr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538167B-E31E-6A78-42B2-6184DCA92A40}"/>
              </a:ext>
            </a:extLst>
          </p:cNvPr>
          <p:cNvSpPr txBox="1"/>
          <p:nvPr/>
        </p:nvSpPr>
        <p:spPr>
          <a:xfrm>
            <a:off x="2812382" y="1655592"/>
            <a:ext cx="12663237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warunki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zamieszkania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poprzez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likwidację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pieców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węglowych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9212056-BEA5-46D3-8AA8-05FC4FF19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065719"/>
              </p:ext>
            </p:extLst>
          </p:nvPr>
        </p:nvGraphicFramePr>
        <p:xfrm>
          <a:off x="3430121" y="3283386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5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3525634" y="7281341"/>
            <a:ext cx="7040403" cy="3544841"/>
          </a:xfrm>
          <a:custGeom>
            <a:avLst/>
            <a:gdLst>
              <a:gd name="connsiteX0" fmla="*/ 0 w 10565300"/>
              <a:gd name="connsiteY0" fmla="*/ 0 h 3972417"/>
              <a:gd name="connsiteX1" fmla="*/ 10565300 w 10565300"/>
              <a:gd name="connsiteY1" fmla="*/ 0 h 3972417"/>
              <a:gd name="connsiteX2" fmla="*/ 10565300 w 10565300"/>
              <a:gd name="connsiteY2" fmla="*/ 3961988 h 3972417"/>
              <a:gd name="connsiteX3" fmla="*/ 2304740 w 10565300"/>
              <a:gd name="connsiteY3" fmla="*/ 3972417 h 3972417"/>
              <a:gd name="connsiteX4" fmla="*/ 0 w 10565300"/>
              <a:gd name="connsiteY4" fmla="*/ 0 h 3972417"/>
              <a:gd name="connsiteX0" fmla="*/ 3472751 w 8260560"/>
              <a:gd name="connsiteY0" fmla="*/ 479720 h 3972417"/>
              <a:gd name="connsiteX1" fmla="*/ 8260560 w 8260560"/>
              <a:gd name="connsiteY1" fmla="*/ 0 h 3972417"/>
              <a:gd name="connsiteX2" fmla="*/ 8260560 w 8260560"/>
              <a:gd name="connsiteY2" fmla="*/ 3961988 h 3972417"/>
              <a:gd name="connsiteX3" fmla="*/ 0 w 8260560"/>
              <a:gd name="connsiteY3" fmla="*/ 3972417 h 3972417"/>
              <a:gd name="connsiteX4" fmla="*/ 3472751 w 8260560"/>
              <a:gd name="connsiteY4" fmla="*/ 479720 h 3972417"/>
              <a:gd name="connsiteX0" fmla="*/ 3472751 w 8260560"/>
              <a:gd name="connsiteY0" fmla="*/ 479720 h 3972417"/>
              <a:gd name="connsiteX1" fmla="*/ 8260560 w 8260560"/>
              <a:gd name="connsiteY1" fmla="*/ 0 h 3972417"/>
              <a:gd name="connsiteX2" fmla="*/ 7040403 w 8260560"/>
              <a:gd name="connsiteY2" fmla="*/ 3951560 h 3972417"/>
              <a:gd name="connsiteX3" fmla="*/ 0 w 8260560"/>
              <a:gd name="connsiteY3" fmla="*/ 3972417 h 3972417"/>
              <a:gd name="connsiteX4" fmla="*/ 3472751 w 8260560"/>
              <a:gd name="connsiteY4" fmla="*/ 479720 h 3972417"/>
              <a:gd name="connsiteX0" fmla="*/ 3472751 w 7040403"/>
              <a:gd name="connsiteY0" fmla="*/ 0 h 3492697"/>
              <a:gd name="connsiteX1" fmla="*/ 5382243 w 7040403"/>
              <a:gd name="connsiteY1" fmla="*/ 1814591 h 3492697"/>
              <a:gd name="connsiteX2" fmla="*/ 7040403 w 7040403"/>
              <a:gd name="connsiteY2" fmla="*/ 3471840 h 3492697"/>
              <a:gd name="connsiteX3" fmla="*/ 0 w 7040403"/>
              <a:gd name="connsiteY3" fmla="*/ 3492697 h 3492697"/>
              <a:gd name="connsiteX4" fmla="*/ 3472751 w 7040403"/>
              <a:gd name="connsiteY4" fmla="*/ 0 h 3492697"/>
              <a:gd name="connsiteX0" fmla="*/ 3504037 w 7040403"/>
              <a:gd name="connsiteY0" fmla="*/ 0 h 3544841"/>
              <a:gd name="connsiteX1" fmla="*/ 5382243 w 7040403"/>
              <a:gd name="connsiteY1" fmla="*/ 1866735 h 3544841"/>
              <a:gd name="connsiteX2" fmla="*/ 7040403 w 7040403"/>
              <a:gd name="connsiteY2" fmla="*/ 3523984 h 3544841"/>
              <a:gd name="connsiteX3" fmla="*/ 0 w 7040403"/>
              <a:gd name="connsiteY3" fmla="*/ 3544841 h 3544841"/>
              <a:gd name="connsiteX4" fmla="*/ 3504037 w 7040403"/>
              <a:gd name="connsiteY4" fmla="*/ 0 h 354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403" h="3544841">
                <a:moveTo>
                  <a:pt x="3504037" y="0"/>
                </a:moveTo>
                <a:lnTo>
                  <a:pt x="5382243" y="1866735"/>
                </a:lnTo>
                <a:lnTo>
                  <a:pt x="7040403" y="3523984"/>
                </a:lnTo>
                <a:lnTo>
                  <a:pt x="0" y="3544841"/>
                </a:lnTo>
                <a:lnTo>
                  <a:pt x="35040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19981" y="883637"/>
            <a:ext cx="1201353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zapewnił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nam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poczucie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bezpieczeństwa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dla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zdrowia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życia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poprzez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eliminację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zagrożenia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dwutlenkiem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węgla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E5670F1-56A1-419E-90C3-0AFD9FC7B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53498"/>
              </p:ext>
            </p:extLst>
          </p:nvPr>
        </p:nvGraphicFramePr>
        <p:xfrm>
          <a:off x="3395614" y="3238500"/>
          <a:ext cx="11462264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54033-D40F-18B7-DB2F-85C5E060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F1049B-03E7-8368-CDBF-37D52D248937}"/>
              </a:ext>
            </a:extLst>
          </p:cNvPr>
          <p:cNvSpPr/>
          <p:nvPr/>
        </p:nvSpPr>
        <p:spPr>
          <a:xfrm rot="8100000">
            <a:off x="13525634" y="7281341"/>
            <a:ext cx="7040403" cy="3544841"/>
          </a:xfrm>
          <a:custGeom>
            <a:avLst/>
            <a:gdLst>
              <a:gd name="connsiteX0" fmla="*/ 0 w 10565300"/>
              <a:gd name="connsiteY0" fmla="*/ 0 h 3972417"/>
              <a:gd name="connsiteX1" fmla="*/ 10565300 w 10565300"/>
              <a:gd name="connsiteY1" fmla="*/ 0 h 3972417"/>
              <a:gd name="connsiteX2" fmla="*/ 10565300 w 10565300"/>
              <a:gd name="connsiteY2" fmla="*/ 3961988 h 3972417"/>
              <a:gd name="connsiteX3" fmla="*/ 2304740 w 10565300"/>
              <a:gd name="connsiteY3" fmla="*/ 3972417 h 3972417"/>
              <a:gd name="connsiteX4" fmla="*/ 0 w 10565300"/>
              <a:gd name="connsiteY4" fmla="*/ 0 h 3972417"/>
              <a:gd name="connsiteX0" fmla="*/ 3472751 w 8260560"/>
              <a:gd name="connsiteY0" fmla="*/ 479720 h 3972417"/>
              <a:gd name="connsiteX1" fmla="*/ 8260560 w 8260560"/>
              <a:gd name="connsiteY1" fmla="*/ 0 h 3972417"/>
              <a:gd name="connsiteX2" fmla="*/ 8260560 w 8260560"/>
              <a:gd name="connsiteY2" fmla="*/ 3961988 h 3972417"/>
              <a:gd name="connsiteX3" fmla="*/ 0 w 8260560"/>
              <a:gd name="connsiteY3" fmla="*/ 3972417 h 3972417"/>
              <a:gd name="connsiteX4" fmla="*/ 3472751 w 8260560"/>
              <a:gd name="connsiteY4" fmla="*/ 479720 h 3972417"/>
              <a:gd name="connsiteX0" fmla="*/ 3472751 w 8260560"/>
              <a:gd name="connsiteY0" fmla="*/ 479720 h 3972417"/>
              <a:gd name="connsiteX1" fmla="*/ 8260560 w 8260560"/>
              <a:gd name="connsiteY1" fmla="*/ 0 h 3972417"/>
              <a:gd name="connsiteX2" fmla="*/ 7040403 w 8260560"/>
              <a:gd name="connsiteY2" fmla="*/ 3951560 h 3972417"/>
              <a:gd name="connsiteX3" fmla="*/ 0 w 8260560"/>
              <a:gd name="connsiteY3" fmla="*/ 3972417 h 3972417"/>
              <a:gd name="connsiteX4" fmla="*/ 3472751 w 8260560"/>
              <a:gd name="connsiteY4" fmla="*/ 479720 h 3972417"/>
              <a:gd name="connsiteX0" fmla="*/ 3472751 w 7040403"/>
              <a:gd name="connsiteY0" fmla="*/ 0 h 3492697"/>
              <a:gd name="connsiteX1" fmla="*/ 5382243 w 7040403"/>
              <a:gd name="connsiteY1" fmla="*/ 1814591 h 3492697"/>
              <a:gd name="connsiteX2" fmla="*/ 7040403 w 7040403"/>
              <a:gd name="connsiteY2" fmla="*/ 3471840 h 3492697"/>
              <a:gd name="connsiteX3" fmla="*/ 0 w 7040403"/>
              <a:gd name="connsiteY3" fmla="*/ 3492697 h 3492697"/>
              <a:gd name="connsiteX4" fmla="*/ 3472751 w 7040403"/>
              <a:gd name="connsiteY4" fmla="*/ 0 h 3492697"/>
              <a:gd name="connsiteX0" fmla="*/ 3504037 w 7040403"/>
              <a:gd name="connsiteY0" fmla="*/ 0 h 3544841"/>
              <a:gd name="connsiteX1" fmla="*/ 5382243 w 7040403"/>
              <a:gd name="connsiteY1" fmla="*/ 1866735 h 3544841"/>
              <a:gd name="connsiteX2" fmla="*/ 7040403 w 7040403"/>
              <a:gd name="connsiteY2" fmla="*/ 3523984 h 3544841"/>
              <a:gd name="connsiteX3" fmla="*/ 0 w 7040403"/>
              <a:gd name="connsiteY3" fmla="*/ 3544841 h 3544841"/>
              <a:gd name="connsiteX4" fmla="*/ 3504037 w 7040403"/>
              <a:gd name="connsiteY4" fmla="*/ 0 h 354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403" h="3544841">
                <a:moveTo>
                  <a:pt x="3504037" y="0"/>
                </a:moveTo>
                <a:lnTo>
                  <a:pt x="5382243" y="1866735"/>
                </a:lnTo>
                <a:lnTo>
                  <a:pt x="7040403" y="3523984"/>
                </a:lnTo>
                <a:lnTo>
                  <a:pt x="0" y="3544841"/>
                </a:lnTo>
                <a:lnTo>
                  <a:pt x="35040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0D16CB6-626F-0F3A-BBC9-3442F030C6F2}"/>
              </a:ext>
            </a:extLst>
          </p:cNvPr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FE59E32-C511-5E18-05B8-B4869323B4EA}"/>
              </a:ext>
            </a:extLst>
          </p:cNvPr>
          <p:cNvSpPr txBox="1"/>
          <p:nvPr/>
        </p:nvSpPr>
        <p:spPr>
          <a:xfrm>
            <a:off x="3119981" y="883637"/>
            <a:ext cx="1201353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zapewnił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nam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poczucie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bezpieczeństwa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dla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zdrowia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życia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poprzez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eliminację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zagrożenia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dwutlenkiem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węgla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7FE8AAD9-DB39-43B7-A311-4BB495418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828764"/>
              </p:ext>
            </p:extLst>
          </p:nvPr>
        </p:nvGraphicFramePr>
        <p:xfrm>
          <a:off x="3430121" y="3314700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1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45541">
            <a:off x="13975968" y="-235629"/>
            <a:ext cx="6788087" cy="3425241"/>
          </a:xfrm>
          <a:custGeom>
            <a:avLst/>
            <a:gdLst>
              <a:gd name="connsiteX0" fmla="*/ 0 w 10045448"/>
              <a:gd name="connsiteY0" fmla="*/ 0 h 3767043"/>
              <a:gd name="connsiteX1" fmla="*/ 10045448 w 10045448"/>
              <a:gd name="connsiteY1" fmla="*/ 0 h 3767043"/>
              <a:gd name="connsiteX2" fmla="*/ 10045448 w 10045448"/>
              <a:gd name="connsiteY2" fmla="*/ 3767043 h 3767043"/>
              <a:gd name="connsiteX3" fmla="*/ 1902112 w 10045448"/>
              <a:gd name="connsiteY3" fmla="*/ 3756419 h 3767043"/>
              <a:gd name="connsiteX4" fmla="*/ 0 w 10045448"/>
              <a:gd name="connsiteY4" fmla="*/ 0 h 3767043"/>
              <a:gd name="connsiteX0" fmla="*/ 0 w 10045448"/>
              <a:gd name="connsiteY0" fmla="*/ 0 h 3767043"/>
              <a:gd name="connsiteX1" fmla="*/ 10045448 w 10045448"/>
              <a:gd name="connsiteY1" fmla="*/ 0 h 3767043"/>
              <a:gd name="connsiteX2" fmla="*/ 10045448 w 10045448"/>
              <a:gd name="connsiteY2" fmla="*/ 3767043 h 3767043"/>
              <a:gd name="connsiteX3" fmla="*/ 1857527 w 10045448"/>
              <a:gd name="connsiteY3" fmla="*/ 3717787 h 3767043"/>
              <a:gd name="connsiteX4" fmla="*/ 0 w 10045448"/>
              <a:gd name="connsiteY4" fmla="*/ 0 h 3767043"/>
              <a:gd name="connsiteX0" fmla="*/ 2925291 w 8187921"/>
              <a:gd name="connsiteY0" fmla="*/ 358312 h 3767043"/>
              <a:gd name="connsiteX1" fmla="*/ 8187921 w 8187921"/>
              <a:gd name="connsiteY1" fmla="*/ 0 h 3767043"/>
              <a:gd name="connsiteX2" fmla="*/ 8187921 w 8187921"/>
              <a:gd name="connsiteY2" fmla="*/ 3767043 h 3767043"/>
              <a:gd name="connsiteX3" fmla="*/ 0 w 8187921"/>
              <a:gd name="connsiteY3" fmla="*/ 3717787 h 3767043"/>
              <a:gd name="connsiteX4" fmla="*/ 2925291 w 8187921"/>
              <a:gd name="connsiteY4" fmla="*/ 358312 h 3767043"/>
              <a:gd name="connsiteX0" fmla="*/ 2925291 w 8187921"/>
              <a:gd name="connsiteY0" fmla="*/ 358312 h 3754580"/>
              <a:gd name="connsiteX1" fmla="*/ 8187921 w 8187921"/>
              <a:gd name="connsiteY1" fmla="*/ 0 h 3754580"/>
              <a:gd name="connsiteX2" fmla="*/ 6754648 w 8187921"/>
              <a:gd name="connsiteY2" fmla="*/ 3754580 h 3754580"/>
              <a:gd name="connsiteX3" fmla="*/ 0 w 8187921"/>
              <a:gd name="connsiteY3" fmla="*/ 3717787 h 3754580"/>
              <a:gd name="connsiteX4" fmla="*/ 2925291 w 8187921"/>
              <a:gd name="connsiteY4" fmla="*/ 358312 h 3754580"/>
              <a:gd name="connsiteX0" fmla="*/ 2925291 w 8187921"/>
              <a:gd name="connsiteY0" fmla="*/ 358312 h 3783553"/>
              <a:gd name="connsiteX1" fmla="*/ 8187921 w 8187921"/>
              <a:gd name="connsiteY1" fmla="*/ 0 h 3783553"/>
              <a:gd name="connsiteX2" fmla="*/ 6788087 w 8187921"/>
              <a:gd name="connsiteY2" fmla="*/ 3783553 h 3783553"/>
              <a:gd name="connsiteX3" fmla="*/ 0 w 8187921"/>
              <a:gd name="connsiteY3" fmla="*/ 3717787 h 3783553"/>
              <a:gd name="connsiteX4" fmla="*/ 2925291 w 8187921"/>
              <a:gd name="connsiteY4" fmla="*/ 358312 h 3783553"/>
              <a:gd name="connsiteX0" fmla="*/ 2925291 w 6788087"/>
              <a:gd name="connsiteY0" fmla="*/ 0 h 3425241"/>
              <a:gd name="connsiteX1" fmla="*/ 2862049 w 6788087"/>
              <a:gd name="connsiteY1" fmla="*/ 22737 h 3425241"/>
              <a:gd name="connsiteX2" fmla="*/ 6788087 w 6788087"/>
              <a:gd name="connsiteY2" fmla="*/ 3425241 h 3425241"/>
              <a:gd name="connsiteX3" fmla="*/ 0 w 6788087"/>
              <a:gd name="connsiteY3" fmla="*/ 3359475 h 3425241"/>
              <a:gd name="connsiteX4" fmla="*/ 2925291 w 6788087"/>
              <a:gd name="connsiteY4" fmla="*/ 0 h 342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087" h="3425241">
                <a:moveTo>
                  <a:pt x="2925291" y="0"/>
                </a:moveTo>
                <a:lnTo>
                  <a:pt x="2862049" y="22737"/>
                </a:lnTo>
                <a:lnTo>
                  <a:pt x="6788087" y="3425241"/>
                </a:lnTo>
                <a:lnTo>
                  <a:pt x="0" y="3359475"/>
                </a:lnTo>
                <a:lnTo>
                  <a:pt x="29252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3" name="Group 3"/>
          <p:cNvGrpSpPr/>
          <p:nvPr/>
        </p:nvGrpSpPr>
        <p:grpSpPr>
          <a:xfrm rot="16200000">
            <a:off x="13125453" y="5124450"/>
            <a:ext cx="5143500" cy="518160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276600" y="989436"/>
            <a:ext cx="1201353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zapewnił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nam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wzrost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poczucia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wolności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-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możliwość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wyjazdu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zimą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pl-PL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bez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konieczności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palenia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piecach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A6DD6060-8547-3C7A-39FE-D8FF49DCC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24035"/>
              </p:ext>
            </p:extLst>
          </p:nvPr>
        </p:nvGraphicFramePr>
        <p:xfrm>
          <a:off x="3412868" y="3274552"/>
          <a:ext cx="11462264" cy="65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AFAE9-92B5-0386-13F7-69BB2196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61A646-2E21-3CD1-EB0E-0F2B0895A8BC}"/>
              </a:ext>
            </a:extLst>
          </p:cNvPr>
          <p:cNvSpPr/>
          <p:nvPr/>
        </p:nvSpPr>
        <p:spPr>
          <a:xfrm rot="2945541">
            <a:off x="13975968" y="-235629"/>
            <a:ext cx="6788087" cy="3425241"/>
          </a:xfrm>
          <a:custGeom>
            <a:avLst/>
            <a:gdLst>
              <a:gd name="connsiteX0" fmla="*/ 0 w 10045448"/>
              <a:gd name="connsiteY0" fmla="*/ 0 h 3767043"/>
              <a:gd name="connsiteX1" fmla="*/ 10045448 w 10045448"/>
              <a:gd name="connsiteY1" fmla="*/ 0 h 3767043"/>
              <a:gd name="connsiteX2" fmla="*/ 10045448 w 10045448"/>
              <a:gd name="connsiteY2" fmla="*/ 3767043 h 3767043"/>
              <a:gd name="connsiteX3" fmla="*/ 1902112 w 10045448"/>
              <a:gd name="connsiteY3" fmla="*/ 3756419 h 3767043"/>
              <a:gd name="connsiteX4" fmla="*/ 0 w 10045448"/>
              <a:gd name="connsiteY4" fmla="*/ 0 h 3767043"/>
              <a:gd name="connsiteX0" fmla="*/ 0 w 10045448"/>
              <a:gd name="connsiteY0" fmla="*/ 0 h 3767043"/>
              <a:gd name="connsiteX1" fmla="*/ 10045448 w 10045448"/>
              <a:gd name="connsiteY1" fmla="*/ 0 h 3767043"/>
              <a:gd name="connsiteX2" fmla="*/ 10045448 w 10045448"/>
              <a:gd name="connsiteY2" fmla="*/ 3767043 h 3767043"/>
              <a:gd name="connsiteX3" fmla="*/ 1857527 w 10045448"/>
              <a:gd name="connsiteY3" fmla="*/ 3717787 h 3767043"/>
              <a:gd name="connsiteX4" fmla="*/ 0 w 10045448"/>
              <a:gd name="connsiteY4" fmla="*/ 0 h 3767043"/>
              <a:gd name="connsiteX0" fmla="*/ 2925291 w 8187921"/>
              <a:gd name="connsiteY0" fmla="*/ 358312 h 3767043"/>
              <a:gd name="connsiteX1" fmla="*/ 8187921 w 8187921"/>
              <a:gd name="connsiteY1" fmla="*/ 0 h 3767043"/>
              <a:gd name="connsiteX2" fmla="*/ 8187921 w 8187921"/>
              <a:gd name="connsiteY2" fmla="*/ 3767043 h 3767043"/>
              <a:gd name="connsiteX3" fmla="*/ 0 w 8187921"/>
              <a:gd name="connsiteY3" fmla="*/ 3717787 h 3767043"/>
              <a:gd name="connsiteX4" fmla="*/ 2925291 w 8187921"/>
              <a:gd name="connsiteY4" fmla="*/ 358312 h 3767043"/>
              <a:gd name="connsiteX0" fmla="*/ 2925291 w 8187921"/>
              <a:gd name="connsiteY0" fmla="*/ 358312 h 3754580"/>
              <a:gd name="connsiteX1" fmla="*/ 8187921 w 8187921"/>
              <a:gd name="connsiteY1" fmla="*/ 0 h 3754580"/>
              <a:gd name="connsiteX2" fmla="*/ 6754648 w 8187921"/>
              <a:gd name="connsiteY2" fmla="*/ 3754580 h 3754580"/>
              <a:gd name="connsiteX3" fmla="*/ 0 w 8187921"/>
              <a:gd name="connsiteY3" fmla="*/ 3717787 h 3754580"/>
              <a:gd name="connsiteX4" fmla="*/ 2925291 w 8187921"/>
              <a:gd name="connsiteY4" fmla="*/ 358312 h 3754580"/>
              <a:gd name="connsiteX0" fmla="*/ 2925291 w 8187921"/>
              <a:gd name="connsiteY0" fmla="*/ 358312 h 3783553"/>
              <a:gd name="connsiteX1" fmla="*/ 8187921 w 8187921"/>
              <a:gd name="connsiteY1" fmla="*/ 0 h 3783553"/>
              <a:gd name="connsiteX2" fmla="*/ 6788087 w 8187921"/>
              <a:gd name="connsiteY2" fmla="*/ 3783553 h 3783553"/>
              <a:gd name="connsiteX3" fmla="*/ 0 w 8187921"/>
              <a:gd name="connsiteY3" fmla="*/ 3717787 h 3783553"/>
              <a:gd name="connsiteX4" fmla="*/ 2925291 w 8187921"/>
              <a:gd name="connsiteY4" fmla="*/ 358312 h 3783553"/>
              <a:gd name="connsiteX0" fmla="*/ 2925291 w 6788087"/>
              <a:gd name="connsiteY0" fmla="*/ 0 h 3425241"/>
              <a:gd name="connsiteX1" fmla="*/ 2862049 w 6788087"/>
              <a:gd name="connsiteY1" fmla="*/ 22737 h 3425241"/>
              <a:gd name="connsiteX2" fmla="*/ 6788087 w 6788087"/>
              <a:gd name="connsiteY2" fmla="*/ 3425241 h 3425241"/>
              <a:gd name="connsiteX3" fmla="*/ 0 w 6788087"/>
              <a:gd name="connsiteY3" fmla="*/ 3359475 h 3425241"/>
              <a:gd name="connsiteX4" fmla="*/ 2925291 w 6788087"/>
              <a:gd name="connsiteY4" fmla="*/ 0 h 342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087" h="3425241">
                <a:moveTo>
                  <a:pt x="2925291" y="0"/>
                </a:moveTo>
                <a:lnTo>
                  <a:pt x="2862049" y="22737"/>
                </a:lnTo>
                <a:lnTo>
                  <a:pt x="6788087" y="3425241"/>
                </a:lnTo>
                <a:lnTo>
                  <a:pt x="0" y="3359475"/>
                </a:lnTo>
                <a:lnTo>
                  <a:pt x="29252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7E6D2A4-CFC7-2A9B-B1E8-FF3BCCC755C4}"/>
              </a:ext>
            </a:extLst>
          </p:cNvPr>
          <p:cNvGrpSpPr/>
          <p:nvPr/>
        </p:nvGrpSpPr>
        <p:grpSpPr>
          <a:xfrm rot="16200000">
            <a:off x="13125453" y="5124450"/>
            <a:ext cx="5143500" cy="5181600"/>
            <a:chOff x="0" y="0"/>
            <a:chExt cx="6350000" cy="63398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7777304-7466-5642-9614-3324F4DC02E2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2884793-F260-A18D-97C3-7728F19BA65C}"/>
              </a:ext>
            </a:extLst>
          </p:cNvPr>
          <p:cNvSpPr txBox="1"/>
          <p:nvPr/>
        </p:nvSpPr>
        <p:spPr>
          <a:xfrm>
            <a:off x="3276600" y="989436"/>
            <a:ext cx="1201353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zapewnił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nam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wzrost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poczucia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wolności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-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możliwość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wyjazdu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zimą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pl-PL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bez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konieczności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palenia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piecach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F57D43D-7CF4-4821-F233-CCA6D21B6F67}"/>
              </a:ext>
            </a:extLst>
          </p:cNvPr>
          <p:cNvSpPr/>
          <p:nvPr/>
        </p:nvSpPr>
        <p:spPr>
          <a:xfrm>
            <a:off x="0" y="0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CB06943-620E-4F47-BF71-EDFCB549F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366815"/>
              </p:ext>
            </p:extLst>
          </p:nvPr>
        </p:nvGraphicFramePr>
        <p:xfrm>
          <a:off x="3569486" y="3238500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1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29743">
            <a:off x="-2396184" y="6962667"/>
            <a:ext cx="8941020" cy="4301542"/>
          </a:xfrm>
          <a:custGeom>
            <a:avLst/>
            <a:gdLst>
              <a:gd name="connsiteX0" fmla="*/ 0 w 11509272"/>
              <a:gd name="connsiteY0" fmla="*/ 0 h 4315977"/>
              <a:gd name="connsiteX1" fmla="*/ 11509272 w 11509272"/>
              <a:gd name="connsiteY1" fmla="*/ 0 h 4315977"/>
              <a:gd name="connsiteX2" fmla="*/ 11509272 w 11509272"/>
              <a:gd name="connsiteY2" fmla="*/ 4315977 h 4315977"/>
              <a:gd name="connsiteX3" fmla="*/ 1918654 w 11509272"/>
              <a:gd name="connsiteY3" fmla="*/ 4301518 h 4315977"/>
              <a:gd name="connsiteX4" fmla="*/ 0 w 11509272"/>
              <a:gd name="connsiteY4" fmla="*/ 0 h 4315977"/>
              <a:gd name="connsiteX0" fmla="*/ 5204176 w 9590618"/>
              <a:gd name="connsiteY0" fmla="*/ 14795 h 4315977"/>
              <a:gd name="connsiteX1" fmla="*/ 9590618 w 9590618"/>
              <a:gd name="connsiteY1" fmla="*/ 0 h 4315977"/>
              <a:gd name="connsiteX2" fmla="*/ 9590618 w 9590618"/>
              <a:gd name="connsiteY2" fmla="*/ 4315977 h 4315977"/>
              <a:gd name="connsiteX3" fmla="*/ 0 w 9590618"/>
              <a:gd name="connsiteY3" fmla="*/ 4301518 h 4315977"/>
              <a:gd name="connsiteX4" fmla="*/ 5204176 w 9590618"/>
              <a:gd name="connsiteY4" fmla="*/ 14795 h 4315977"/>
              <a:gd name="connsiteX0" fmla="*/ 5204176 w 9590618"/>
              <a:gd name="connsiteY0" fmla="*/ 14795 h 4316337"/>
              <a:gd name="connsiteX1" fmla="*/ 9590618 w 9590618"/>
              <a:gd name="connsiteY1" fmla="*/ 0 h 4316337"/>
              <a:gd name="connsiteX2" fmla="*/ 8941020 w 9590618"/>
              <a:gd name="connsiteY2" fmla="*/ 4316337 h 4316337"/>
              <a:gd name="connsiteX3" fmla="*/ 0 w 9590618"/>
              <a:gd name="connsiteY3" fmla="*/ 4301518 h 4316337"/>
              <a:gd name="connsiteX4" fmla="*/ 5204176 w 9590618"/>
              <a:gd name="connsiteY4" fmla="*/ 14795 h 4316337"/>
              <a:gd name="connsiteX0" fmla="*/ 5204176 w 8941020"/>
              <a:gd name="connsiteY0" fmla="*/ 0 h 4301542"/>
              <a:gd name="connsiteX1" fmla="*/ 5447276 w 8941020"/>
              <a:gd name="connsiteY1" fmla="*/ 37064 h 4301542"/>
              <a:gd name="connsiteX2" fmla="*/ 8941020 w 8941020"/>
              <a:gd name="connsiteY2" fmla="*/ 4301542 h 4301542"/>
              <a:gd name="connsiteX3" fmla="*/ 0 w 8941020"/>
              <a:gd name="connsiteY3" fmla="*/ 4286723 h 4301542"/>
              <a:gd name="connsiteX4" fmla="*/ 5204176 w 8941020"/>
              <a:gd name="connsiteY4" fmla="*/ 0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1020" h="4301542">
                <a:moveTo>
                  <a:pt x="5204176" y="0"/>
                </a:moveTo>
                <a:lnTo>
                  <a:pt x="5447276" y="37064"/>
                </a:lnTo>
                <a:lnTo>
                  <a:pt x="8941020" y="4301542"/>
                </a:lnTo>
                <a:lnTo>
                  <a:pt x="0" y="4286723"/>
                </a:lnTo>
                <a:lnTo>
                  <a:pt x="52041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37234" y="908177"/>
            <a:ext cx="1201353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zmienił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estetykę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mieszkania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-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brak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kurzu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dymu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sadzy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osadzających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się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meblach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firanach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podłogach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9D769A3-0A37-4B62-0C0F-F6DDF0E4B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24035"/>
              </p:ext>
            </p:extLst>
          </p:nvPr>
        </p:nvGraphicFramePr>
        <p:xfrm>
          <a:off x="3412868" y="3274552"/>
          <a:ext cx="11462264" cy="65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8AA69-DB8D-9221-D650-D3BCF04E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12C4C8-38A8-D828-54D6-5157FAE16B83}"/>
              </a:ext>
            </a:extLst>
          </p:cNvPr>
          <p:cNvSpPr/>
          <p:nvPr/>
        </p:nvSpPr>
        <p:spPr>
          <a:xfrm rot="-8429743">
            <a:off x="-2396184" y="6962667"/>
            <a:ext cx="8941020" cy="4301542"/>
          </a:xfrm>
          <a:custGeom>
            <a:avLst/>
            <a:gdLst>
              <a:gd name="connsiteX0" fmla="*/ 0 w 11509272"/>
              <a:gd name="connsiteY0" fmla="*/ 0 h 4315977"/>
              <a:gd name="connsiteX1" fmla="*/ 11509272 w 11509272"/>
              <a:gd name="connsiteY1" fmla="*/ 0 h 4315977"/>
              <a:gd name="connsiteX2" fmla="*/ 11509272 w 11509272"/>
              <a:gd name="connsiteY2" fmla="*/ 4315977 h 4315977"/>
              <a:gd name="connsiteX3" fmla="*/ 1918654 w 11509272"/>
              <a:gd name="connsiteY3" fmla="*/ 4301518 h 4315977"/>
              <a:gd name="connsiteX4" fmla="*/ 0 w 11509272"/>
              <a:gd name="connsiteY4" fmla="*/ 0 h 4315977"/>
              <a:gd name="connsiteX0" fmla="*/ 5204176 w 9590618"/>
              <a:gd name="connsiteY0" fmla="*/ 14795 h 4315977"/>
              <a:gd name="connsiteX1" fmla="*/ 9590618 w 9590618"/>
              <a:gd name="connsiteY1" fmla="*/ 0 h 4315977"/>
              <a:gd name="connsiteX2" fmla="*/ 9590618 w 9590618"/>
              <a:gd name="connsiteY2" fmla="*/ 4315977 h 4315977"/>
              <a:gd name="connsiteX3" fmla="*/ 0 w 9590618"/>
              <a:gd name="connsiteY3" fmla="*/ 4301518 h 4315977"/>
              <a:gd name="connsiteX4" fmla="*/ 5204176 w 9590618"/>
              <a:gd name="connsiteY4" fmla="*/ 14795 h 4315977"/>
              <a:gd name="connsiteX0" fmla="*/ 5204176 w 9590618"/>
              <a:gd name="connsiteY0" fmla="*/ 14795 h 4316337"/>
              <a:gd name="connsiteX1" fmla="*/ 9590618 w 9590618"/>
              <a:gd name="connsiteY1" fmla="*/ 0 h 4316337"/>
              <a:gd name="connsiteX2" fmla="*/ 8941020 w 9590618"/>
              <a:gd name="connsiteY2" fmla="*/ 4316337 h 4316337"/>
              <a:gd name="connsiteX3" fmla="*/ 0 w 9590618"/>
              <a:gd name="connsiteY3" fmla="*/ 4301518 h 4316337"/>
              <a:gd name="connsiteX4" fmla="*/ 5204176 w 9590618"/>
              <a:gd name="connsiteY4" fmla="*/ 14795 h 4316337"/>
              <a:gd name="connsiteX0" fmla="*/ 5204176 w 8941020"/>
              <a:gd name="connsiteY0" fmla="*/ 0 h 4301542"/>
              <a:gd name="connsiteX1" fmla="*/ 5447276 w 8941020"/>
              <a:gd name="connsiteY1" fmla="*/ 37064 h 4301542"/>
              <a:gd name="connsiteX2" fmla="*/ 8941020 w 8941020"/>
              <a:gd name="connsiteY2" fmla="*/ 4301542 h 4301542"/>
              <a:gd name="connsiteX3" fmla="*/ 0 w 8941020"/>
              <a:gd name="connsiteY3" fmla="*/ 4286723 h 4301542"/>
              <a:gd name="connsiteX4" fmla="*/ 5204176 w 8941020"/>
              <a:gd name="connsiteY4" fmla="*/ 0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1020" h="4301542">
                <a:moveTo>
                  <a:pt x="5204176" y="0"/>
                </a:moveTo>
                <a:lnTo>
                  <a:pt x="5447276" y="37064"/>
                </a:lnTo>
                <a:lnTo>
                  <a:pt x="8941020" y="4301542"/>
                </a:lnTo>
                <a:lnTo>
                  <a:pt x="0" y="4286723"/>
                </a:lnTo>
                <a:lnTo>
                  <a:pt x="52041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BA8BC5C-2083-9859-3E21-B9CDB14BA14A}"/>
              </a:ext>
            </a:extLst>
          </p:cNvPr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31A2F9E-5021-4FE2-ABE3-11A07A79BD36}"/>
              </a:ext>
            </a:extLst>
          </p:cNvPr>
          <p:cNvSpPr txBox="1"/>
          <p:nvPr/>
        </p:nvSpPr>
        <p:spPr>
          <a:xfrm>
            <a:off x="3137234" y="908177"/>
            <a:ext cx="12013531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zmienił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estetykę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mieszkania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-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brak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kurzu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dymu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sadzy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osadzających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się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meblach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firanach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podłogach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48483772-002D-46BA-84B2-30886BCF8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618101"/>
              </p:ext>
            </p:extLst>
          </p:nvPr>
        </p:nvGraphicFramePr>
        <p:xfrm>
          <a:off x="3430120" y="3314700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32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027248"/>
            <a:ext cx="5268181" cy="525975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6A33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97292" y="1655592"/>
            <a:ext cx="1349341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Nasze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zaangażowanie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finansowe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oceniamy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jako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całkowicie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akceptowalne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7439146"/>
            <a:ext cx="2852417" cy="2847854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8F80721-ECB1-72A7-40D6-33890748E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24035"/>
              </p:ext>
            </p:extLst>
          </p:nvPr>
        </p:nvGraphicFramePr>
        <p:xfrm>
          <a:off x="3412868" y="3274552"/>
          <a:ext cx="11462264" cy="65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027248"/>
            <a:ext cx="5268181" cy="525975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6A33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97292" y="1655592"/>
            <a:ext cx="1349341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Nasze zaangażowanie finansowe w programie oceniamy jako całkowicie akceptowalne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7439146"/>
            <a:ext cx="2852417" cy="2847854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9DC958F-4615-40D9-862E-FC5C1E6E5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73150"/>
              </p:ext>
            </p:extLst>
          </p:nvPr>
        </p:nvGraphicFramePr>
        <p:xfrm>
          <a:off x="3430121" y="3238500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3517407" y="-543089"/>
            <a:ext cx="7061261" cy="3534410"/>
          </a:xfrm>
          <a:custGeom>
            <a:avLst/>
            <a:gdLst>
              <a:gd name="connsiteX0" fmla="*/ 0 w 10565299"/>
              <a:gd name="connsiteY0" fmla="*/ 0 h 3961988"/>
              <a:gd name="connsiteX1" fmla="*/ 10565299 w 10565299"/>
              <a:gd name="connsiteY1" fmla="*/ 0 h 3961988"/>
              <a:gd name="connsiteX2" fmla="*/ 10565299 w 10565299"/>
              <a:gd name="connsiteY2" fmla="*/ 3961988 h 3961988"/>
              <a:gd name="connsiteX3" fmla="*/ 1825020 w 10565299"/>
              <a:gd name="connsiteY3" fmla="*/ 3951559 h 3961988"/>
              <a:gd name="connsiteX4" fmla="*/ 0 w 10565299"/>
              <a:gd name="connsiteY4" fmla="*/ 0 h 3961988"/>
              <a:gd name="connsiteX0" fmla="*/ 3514466 w 8740279"/>
              <a:gd name="connsiteY0" fmla="*/ 438005 h 3961988"/>
              <a:gd name="connsiteX1" fmla="*/ 8740279 w 8740279"/>
              <a:gd name="connsiteY1" fmla="*/ 0 h 3961988"/>
              <a:gd name="connsiteX2" fmla="*/ 8740279 w 8740279"/>
              <a:gd name="connsiteY2" fmla="*/ 3961988 h 3961988"/>
              <a:gd name="connsiteX3" fmla="*/ 0 w 8740279"/>
              <a:gd name="connsiteY3" fmla="*/ 3951559 h 3961988"/>
              <a:gd name="connsiteX4" fmla="*/ 3514466 w 8740279"/>
              <a:gd name="connsiteY4" fmla="*/ 438005 h 3961988"/>
              <a:gd name="connsiteX0" fmla="*/ 3514466 w 8740279"/>
              <a:gd name="connsiteY0" fmla="*/ 438005 h 3951559"/>
              <a:gd name="connsiteX1" fmla="*/ 8740279 w 8740279"/>
              <a:gd name="connsiteY1" fmla="*/ 0 h 3951559"/>
              <a:gd name="connsiteX2" fmla="*/ 7061261 w 8740279"/>
              <a:gd name="connsiteY2" fmla="*/ 3951559 h 3951559"/>
              <a:gd name="connsiteX3" fmla="*/ 0 w 8740279"/>
              <a:gd name="connsiteY3" fmla="*/ 3951559 h 3951559"/>
              <a:gd name="connsiteX4" fmla="*/ 3514466 w 8740279"/>
              <a:gd name="connsiteY4" fmla="*/ 438005 h 3951559"/>
              <a:gd name="connsiteX0" fmla="*/ 3514466 w 7061261"/>
              <a:gd name="connsiteY0" fmla="*/ 20856 h 3534410"/>
              <a:gd name="connsiteX1" fmla="*/ 3546794 w 7061261"/>
              <a:gd name="connsiteY1" fmla="*/ 0 h 3534410"/>
              <a:gd name="connsiteX2" fmla="*/ 7061261 w 7061261"/>
              <a:gd name="connsiteY2" fmla="*/ 3534410 h 3534410"/>
              <a:gd name="connsiteX3" fmla="*/ 0 w 7061261"/>
              <a:gd name="connsiteY3" fmla="*/ 3534410 h 3534410"/>
              <a:gd name="connsiteX4" fmla="*/ 3514466 w 7061261"/>
              <a:gd name="connsiteY4" fmla="*/ 20856 h 353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1261" h="3534410">
                <a:moveTo>
                  <a:pt x="3514466" y="20856"/>
                </a:moveTo>
                <a:lnTo>
                  <a:pt x="3546794" y="0"/>
                </a:lnTo>
                <a:lnTo>
                  <a:pt x="7061261" y="3534410"/>
                </a:lnTo>
                <a:lnTo>
                  <a:pt x="0" y="3534410"/>
                </a:lnTo>
                <a:lnTo>
                  <a:pt x="3514466" y="20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37234" y="1655592"/>
            <a:ext cx="12013531" cy="119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pl-PL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Aktualne koszty ogrzewania nie są większe </a:t>
            </a:r>
          </a:p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pl-PL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niż wcześniej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190607B-8759-4414-B476-F104BEBF6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398761"/>
              </p:ext>
            </p:extLst>
          </p:nvPr>
        </p:nvGraphicFramePr>
        <p:xfrm>
          <a:off x="3430121" y="3238500"/>
          <a:ext cx="11427756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1757561" y="-608124"/>
            <a:ext cx="9530384" cy="4644137"/>
          </a:xfrm>
          <a:custGeom>
            <a:avLst/>
            <a:gdLst>
              <a:gd name="connsiteX0" fmla="*/ 0 w 13107423"/>
              <a:gd name="connsiteY0" fmla="*/ 0 h 4915283"/>
              <a:gd name="connsiteX1" fmla="*/ 13107423 w 13107423"/>
              <a:gd name="connsiteY1" fmla="*/ 0 h 4915283"/>
              <a:gd name="connsiteX2" fmla="*/ 12523415 w 13107423"/>
              <a:gd name="connsiteY2" fmla="*/ 4894426 h 4915283"/>
              <a:gd name="connsiteX3" fmla="*/ 0 w 13107423"/>
              <a:gd name="connsiteY3" fmla="*/ 4915283 h 4915283"/>
              <a:gd name="connsiteX4" fmla="*/ 0 w 13107423"/>
              <a:gd name="connsiteY4" fmla="*/ 0 h 4915283"/>
              <a:gd name="connsiteX0" fmla="*/ 0 w 13107423"/>
              <a:gd name="connsiteY0" fmla="*/ 0 h 4915283"/>
              <a:gd name="connsiteX1" fmla="*/ 13107423 w 13107423"/>
              <a:gd name="connsiteY1" fmla="*/ 0 h 4915283"/>
              <a:gd name="connsiteX2" fmla="*/ 12565130 w 13107423"/>
              <a:gd name="connsiteY2" fmla="*/ 4873569 h 4915283"/>
              <a:gd name="connsiteX3" fmla="*/ 0 w 13107423"/>
              <a:gd name="connsiteY3" fmla="*/ 4915283 h 4915283"/>
              <a:gd name="connsiteX4" fmla="*/ 0 w 13107423"/>
              <a:gd name="connsiteY4" fmla="*/ 0 h 4915283"/>
              <a:gd name="connsiteX0" fmla="*/ 0 w 12565130"/>
              <a:gd name="connsiteY0" fmla="*/ 0 h 4915283"/>
              <a:gd name="connsiteX1" fmla="*/ 7799222 w 12565130"/>
              <a:gd name="connsiteY1" fmla="*/ 93858 h 4915283"/>
              <a:gd name="connsiteX2" fmla="*/ 12565130 w 12565130"/>
              <a:gd name="connsiteY2" fmla="*/ 4873569 h 4915283"/>
              <a:gd name="connsiteX3" fmla="*/ 0 w 12565130"/>
              <a:gd name="connsiteY3" fmla="*/ 4915283 h 4915283"/>
              <a:gd name="connsiteX4" fmla="*/ 0 w 12565130"/>
              <a:gd name="connsiteY4" fmla="*/ 0 h 4915283"/>
              <a:gd name="connsiteX0" fmla="*/ 0 w 12565131"/>
              <a:gd name="connsiteY0" fmla="*/ 0 h 4915283"/>
              <a:gd name="connsiteX1" fmla="*/ 7799222 w 12565131"/>
              <a:gd name="connsiteY1" fmla="*/ 93858 h 4915283"/>
              <a:gd name="connsiteX2" fmla="*/ 12565131 w 12565131"/>
              <a:gd name="connsiteY2" fmla="*/ 4873569 h 4915283"/>
              <a:gd name="connsiteX3" fmla="*/ 0 w 12565131"/>
              <a:gd name="connsiteY3" fmla="*/ 4915283 h 4915283"/>
              <a:gd name="connsiteX4" fmla="*/ 0 w 12565131"/>
              <a:gd name="connsiteY4" fmla="*/ 0 h 4915283"/>
              <a:gd name="connsiteX0" fmla="*/ 0 w 12565131"/>
              <a:gd name="connsiteY0" fmla="*/ 0 h 4894425"/>
              <a:gd name="connsiteX1" fmla="*/ 7799222 w 12565131"/>
              <a:gd name="connsiteY1" fmla="*/ 93858 h 4894425"/>
              <a:gd name="connsiteX2" fmla="*/ 12565131 w 12565131"/>
              <a:gd name="connsiteY2" fmla="*/ 4873569 h 4894425"/>
              <a:gd name="connsiteX3" fmla="*/ 2940888 w 12565131"/>
              <a:gd name="connsiteY3" fmla="*/ 4894425 h 4894425"/>
              <a:gd name="connsiteX4" fmla="*/ 0 w 12565131"/>
              <a:gd name="connsiteY4" fmla="*/ 0 h 4894425"/>
              <a:gd name="connsiteX0" fmla="*/ 0 w 12565131"/>
              <a:gd name="connsiteY0" fmla="*/ 0 h 4873569"/>
              <a:gd name="connsiteX1" fmla="*/ 7799222 w 12565131"/>
              <a:gd name="connsiteY1" fmla="*/ 93858 h 4873569"/>
              <a:gd name="connsiteX2" fmla="*/ 12565131 w 12565131"/>
              <a:gd name="connsiteY2" fmla="*/ 4873569 h 4873569"/>
              <a:gd name="connsiteX3" fmla="*/ 2930460 w 12565131"/>
              <a:gd name="connsiteY3" fmla="*/ 4842282 h 4873569"/>
              <a:gd name="connsiteX4" fmla="*/ 0 w 12565131"/>
              <a:gd name="connsiteY4" fmla="*/ 0 h 4873569"/>
              <a:gd name="connsiteX0" fmla="*/ 4599049 w 9634671"/>
              <a:gd name="connsiteY0" fmla="*/ 73002 h 4779711"/>
              <a:gd name="connsiteX1" fmla="*/ 4868762 w 9634671"/>
              <a:gd name="connsiteY1" fmla="*/ 0 h 4779711"/>
              <a:gd name="connsiteX2" fmla="*/ 9634671 w 9634671"/>
              <a:gd name="connsiteY2" fmla="*/ 4779711 h 4779711"/>
              <a:gd name="connsiteX3" fmla="*/ 0 w 9634671"/>
              <a:gd name="connsiteY3" fmla="*/ 4748424 h 4779711"/>
              <a:gd name="connsiteX4" fmla="*/ 4599049 w 9634671"/>
              <a:gd name="connsiteY4" fmla="*/ 73002 h 4779711"/>
              <a:gd name="connsiteX0" fmla="*/ 4651193 w 9634671"/>
              <a:gd name="connsiteY0" fmla="*/ 62573 h 4779711"/>
              <a:gd name="connsiteX1" fmla="*/ 4868762 w 9634671"/>
              <a:gd name="connsiteY1" fmla="*/ 0 h 4779711"/>
              <a:gd name="connsiteX2" fmla="*/ 9634671 w 9634671"/>
              <a:gd name="connsiteY2" fmla="*/ 4779711 h 4779711"/>
              <a:gd name="connsiteX3" fmla="*/ 0 w 9634671"/>
              <a:gd name="connsiteY3" fmla="*/ 4748424 h 4779711"/>
              <a:gd name="connsiteX4" fmla="*/ 4651193 w 9634671"/>
              <a:gd name="connsiteY4" fmla="*/ 62573 h 4779711"/>
              <a:gd name="connsiteX0" fmla="*/ 4672050 w 9634671"/>
              <a:gd name="connsiteY0" fmla="*/ 104287 h 4779711"/>
              <a:gd name="connsiteX1" fmla="*/ 4868762 w 9634671"/>
              <a:gd name="connsiteY1" fmla="*/ 0 h 4779711"/>
              <a:gd name="connsiteX2" fmla="*/ 9634671 w 9634671"/>
              <a:gd name="connsiteY2" fmla="*/ 4779711 h 4779711"/>
              <a:gd name="connsiteX3" fmla="*/ 0 w 9634671"/>
              <a:gd name="connsiteY3" fmla="*/ 4748424 h 4779711"/>
              <a:gd name="connsiteX4" fmla="*/ 4672050 w 9634671"/>
              <a:gd name="connsiteY4" fmla="*/ 104287 h 4779711"/>
              <a:gd name="connsiteX0" fmla="*/ 4672050 w 9488669"/>
              <a:gd name="connsiteY0" fmla="*/ 104287 h 4748424"/>
              <a:gd name="connsiteX1" fmla="*/ 4868762 w 9488669"/>
              <a:gd name="connsiteY1" fmla="*/ 0 h 4748424"/>
              <a:gd name="connsiteX2" fmla="*/ 9488669 w 9488669"/>
              <a:gd name="connsiteY2" fmla="*/ 4737996 h 4748424"/>
              <a:gd name="connsiteX3" fmla="*/ 0 w 9488669"/>
              <a:gd name="connsiteY3" fmla="*/ 4748424 h 4748424"/>
              <a:gd name="connsiteX4" fmla="*/ 4672050 w 9488669"/>
              <a:gd name="connsiteY4" fmla="*/ 104287 h 4748424"/>
              <a:gd name="connsiteX0" fmla="*/ 4672050 w 9488669"/>
              <a:gd name="connsiteY0" fmla="*/ 0 h 4644137"/>
              <a:gd name="connsiteX1" fmla="*/ 5035622 w 9488669"/>
              <a:gd name="connsiteY1" fmla="*/ 62572 h 4644137"/>
              <a:gd name="connsiteX2" fmla="*/ 9488669 w 9488669"/>
              <a:gd name="connsiteY2" fmla="*/ 4633709 h 4644137"/>
              <a:gd name="connsiteX3" fmla="*/ 0 w 9488669"/>
              <a:gd name="connsiteY3" fmla="*/ 4644137 h 4644137"/>
              <a:gd name="connsiteX4" fmla="*/ 4672050 w 9488669"/>
              <a:gd name="connsiteY4" fmla="*/ 0 h 4644137"/>
              <a:gd name="connsiteX0" fmla="*/ 4672050 w 9488669"/>
              <a:gd name="connsiteY0" fmla="*/ 0 h 4644137"/>
              <a:gd name="connsiteX1" fmla="*/ 4993907 w 9488669"/>
              <a:gd name="connsiteY1" fmla="*/ 20857 h 4644137"/>
              <a:gd name="connsiteX2" fmla="*/ 9488669 w 9488669"/>
              <a:gd name="connsiteY2" fmla="*/ 4633709 h 4644137"/>
              <a:gd name="connsiteX3" fmla="*/ 0 w 9488669"/>
              <a:gd name="connsiteY3" fmla="*/ 4644137 h 4644137"/>
              <a:gd name="connsiteX4" fmla="*/ 4672050 w 9488669"/>
              <a:gd name="connsiteY4" fmla="*/ 0 h 4644137"/>
              <a:gd name="connsiteX0" fmla="*/ 4672050 w 9530384"/>
              <a:gd name="connsiteY0" fmla="*/ 0 h 4644137"/>
              <a:gd name="connsiteX1" fmla="*/ 4993907 w 9530384"/>
              <a:gd name="connsiteY1" fmla="*/ 20857 h 4644137"/>
              <a:gd name="connsiteX2" fmla="*/ 9530384 w 9530384"/>
              <a:gd name="connsiteY2" fmla="*/ 4612852 h 4644137"/>
              <a:gd name="connsiteX3" fmla="*/ 0 w 9530384"/>
              <a:gd name="connsiteY3" fmla="*/ 4644137 h 4644137"/>
              <a:gd name="connsiteX4" fmla="*/ 4672050 w 9530384"/>
              <a:gd name="connsiteY4" fmla="*/ 0 h 46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0384" h="4644137">
                <a:moveTo>
                  <a:pt x="4672050" y="0"/>
                </a:moveTo>
                <a:lnTo>
                  <a:pt x="4993907" y="20857"/>
                </a:lnTo>
                <a:lnTo>
                  <a:pt x="9530384" y="4612852"/>
                </a:lnTo>
                <a:lnTo>
                  <a:pt x="0" y="4644137"/>
                </a:lnTo>
                <a:lnTo>
                  <a:pt x="46720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11537463" y="3536463"/>
            <a:ext cx="6755942" cy="6745132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BB24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766951"/>
            <a:ext cx="6934200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10"/>
              </a:lnSpc>
              <a:spcBef>
                <a:spcPct val="0"/>
              </a:spcBef>
            </a:pPr>
            <a:r>
              <a:rPr lang="en-US" sz="8925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 </a:t>
            </a:r>
            <a:r>
              <a:rPr lang="en-US" sz="8925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badaniu</a:t>
            </a:r>
            <a:endParaRPr lang="en-US" sz="8925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464383"/>
            <a:ext cx="14418736" cy="641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</a:pP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Na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początku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2025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roku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przeprowadzono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badanie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ankietowe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wśród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mieszkańców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budynków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zlokalizowanych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przy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ulicach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:</a:t>
            </a:r>
          </a:p>
          <a:p>
            <a:pPr marL="0" lvl="0" indent="0" algn="l">
              <a:lnSpc>
                <a:spcPts val="4200"/>
              </a:lnSpc>
            </a:pPr>
            <a:r>
              <a:rPr lang="pl-PL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	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·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Dąbrowskiego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</a:p>
          <a:p>
            <a:pPr marL="0" lvl="0" indent="0" algn="l">
              <a:lnSpc>
                <a:spcPts val="4200"/>
              </a:lnSpc>
            </a:pPr>
            <a:r>
              <a:rPr lang="pl-PL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	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·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Libelta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</a:p>
          <a:p>
            <a:pPr marL="0" lvl="0" indent="0" algn="l">
              <a:lnSpc>
                <a:spcPts val="4200"/>
              </a:lnSpc>
            </a:pPr>
            <a:r>
              <a:rPr lang="pl-PL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	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·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Kilińskiego</a:t>
            </a:r>
            <a:endParaRPr lang="pl-PL" sz="3000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lvl="0">
              <a:lnSpc>
                <a:spcPts val="4200"/>
              </a:lnSpc>
            </a:pPr>
            <a:r>
              <a:rPr lang="pl-PL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	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· </a:t>
            </a:r>
            <a:r>
              <a:rPr lang="pl-PL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Kazimierza Wielkiego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pl-PL" sz="3000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marL="0" lvl="0" indent="0" algn="l">
              <a:lnSpc>
                <a:spcPts val="4200"/>
              </a:lnSpc>
            </a:pP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objętych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realizacją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projektu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rozbudowy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sieci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ciepłowniczej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. </a:t>
            </a:r>
          </a:p>
          <a:p>
            <a:pPr marL="0" lvl="0" indent="0" algn="l">
              <a:lnSpc>
                <a:spcPts val="4200"/>
              </a:lnSpc>
            </a:pPr>
            <a:endParaRPr lang="en-US" sz="3000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marL="0" lvl="0" indent="0" algn="l">
              <a:lnSpc>
                <a:spcPts val="4200"/>
              </a:lnSpc>
            </a:pP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Badanie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miało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charakter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anonimowy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obejmowało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kluczowe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aspekty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związane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z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komfortem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użytkowania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nowego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źródła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ciepła</a:t>
            </a:r>
            <a:r>
              <a:rPr lang="en-US" sz="3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.</a:t>
            </a:r>
          </a:p>
          <a:p>
            <a:pPr marL="0" lvl="0" indent="0" algn="l">
              <a:lnSpc>
                <a:spcPts val="4200"/>
              </a:lnSpc>
            </a:pPr>
            <a:endParaRPr lang="en-US" sz="3000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marL="0" lvl="0" indent="0" algn="l">
              <a:lnSpc>
                <a:spcPts val="4200"/>
              </a:lnSpc>
            </a:pPr>
            <a:endParaRPr lang="en-US" sz="3000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05A37-7A13-92C6-ABD7-F2B5BAA09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E4A551-E6F0-1BFC-7315-73F0EA41FC14}"/>
              </a:ext>
            </a:extLst>
          </p:cNvPr>
          <p:cNvSpPr/>
          <p:nvPr/>
        </p:nvSpPr>
        <p:spPr>
          <a:xfrm rot="2700000">
            <a:off x="13517407" y="-543089"/>
            <a:ext cx="7061261" cy="3534410"/>
          </a:xfrm>
          <a:custGeom>
            <a:avLst/>
            <a:gdLst>
              <a:gd name="connsiteX0" fmla="*/ 0 w 10565299"/>
              <a:gd name="connsiteY0" fmla="*/ 0 h 3961988"/>
              <a:gd name="connsiteX1" fmla="*/ 10565299 w 10565299"/>
              <a:gd name="connsiteY1" fmla="*/ 0 h 3961988"/>
              <a:gd name="connsiteX2" fmla="*/ 10565299 w 10565299"/>
              <a:gd name="connsiteY2" fmla="*/ 3961988 h 3961988"/>
              <a:gd name="connsiteX3" fmla="*/ 1825020 w 10565299"/>
              <a:gd name="connsiteY3" fmla="*/ 3951559 h 3961988"/>
              <a:gd name="connsiteX4" fmla="*/ 0 w 10565299"/>
              <a:gd name="connsiteY4" fmla="*/ 0 h 3961988"/>
              <a:gd name="connsiteX0" fmla="*/ 3514466 w 8740279"/>
              <a:gd name="connsiteY0" fmla="*/ 438005 h 3961988"/>
              <a:gd name="connsiteX1" fmla="*/ 8740279 w 8740279"/>
              <a:gd name="connsiteY1" fmla="*/ 0 h 3961988"/>
              <a:gd name="connsiteX2" fmla="*/ 8740279 w 8740279"/>
              <a:gd name="connsiteY2" fmla="*/ 3961988 h 3961988"/>
              <a:gd name="connsiteX3" fmla="*/ 0 w 8740279"/>
              <a:gd name="connsiteY3" fmla="*/ 3951559 h 3961988"/>
              <a:gd name="connsiteX4" fmla="*/ 3514466 w 8740279"/>
              <a:gd name="connsiteY4" fmla="*/ 438005 h 3961988"/>
              <a:gd name="connsiteX0" fmla="*/ 3514466 w 8740279"/>
              <a:gd name="connsiteY0" fmla="*/ 438005 h 3951559"/>
              <a:gd name="connsiteX1" fmla="*/ 8740279 w 8740279"/>
              <a:gd name="connsiteY1" fmla="*/ 0 h 3951559"/>
              <a:gd name="connsiteX2" fmla="*/ 7061261 w 8740279"/>
              <a:gd name="connsiteY2" fmla="*/ 3951559 h 3951559"/>
              <a:gd name="connsiteX3" fmla="*/ 0 w 8740279"/>
              <a:gd name="connsiteY3" fmla="*/ 3951559 h 3951559"/>
              <a:gd name="connsiteX4" fmla="*/ 3514466 w 8740279"/>
              <a:gd name="connsiteY4" fmla="*/ 438005 h 3951559"/>
              <a:gd name="connsiteX0" fmla="*/ 3514466 w 7061261"/>
              <a:gd name="connsiteY0" fmla="*/ 20856 h 3534410"/>
              <a:gd name="connsiteX1" fmla="*/ 3546794 w 7061261"/>
              <a:gd name="connsiteY1" fmla="*/ 0 h 3534410"/>
              <a:gd name="connsiteX2" fmla="*/ 7061261 w 7061261"/>
              <a:gd name="connsiteY2" fmla="*/ 3534410 h 3534410"/>
              <a:gd name="connsiteX3" fmla="*/ 0 w 7061261"/>
              <a:gd name="connsiteY3" fmla="*/ 3534410 h 3534410"/>
              <a:gd name="connsiteX4" fmla="*/ 3514466 w 7061261"/>
              <a:gd name="connsiteY4" fmla="*/ 20856 h 353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1261" h="3534410">
                <a:moveTo>
                  <a:pt x="3514466" y="20856"/>
                </a:moveTo>
                <a:lnTo>
                  <a:pt x="3546794" y="0"/>
                </a:lnTo>
                <a:lnTo>
                  <a:pt x="7061261" y="3534410"/>
                </a:lnTo>
                <a:lnTo>
                  <a:pt x="0" y="3534410"/>
                </a:lnTo>
                <a:lnTo>
                  <a:pt x="3514466" y="208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4759466-CC73-84AF-90D1-F70CDCE00D7B}"/>
              </a:ext>
            </a:extLst>
          </p:cNvPr>
          <p:cNvSpPr txBox="1"/>
          <p:nvPr/>
        </p:nvSpPr>
        <p:spPr>
          <a:xfrm>
            <a:off x="3137234" y="1655592"/>
            <a:ext cx="12013531" cy="119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pl-PL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Aktualne koszty ogrzewania nie są większe </a:t>
            </a:r>
          </a:p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pl-PL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niż wcześniej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56CFC4B-FA70-9B19-90AA-1CD3916184D9}"/>
              </a:ext>
            </a:extLst>
          </p:cNvPr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DB1E60D-F088-4EAD-A069-F9C2DD0E7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364658"/>
              </p:ext>
            </p:extLst>
          </p:nvPr>
        </p:nvGraphicFramePr>
        <p:xfrm>
          <a:off x="3352800" y="3314700"/>
          <a:ext cx="11427757" cy="650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09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7640" y="0"/>
            <a:ext cx="3711660" cy="6790222"/>
            <a:chOff x="0" y="0"/>
            <a:chExt cx="4948880" cy="90536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825" r="14255"/>
            <a:stretch>
              <a:fillRect/>
            </a:stretch>
          </p:blipFill>
          <p:spPr>
            <a:xfrm>
              <a:off x="0" y="0"/>
              <a:ext cx="4948880" cy="905363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432340" y="0"/>
            <a:ext cx="3711660" cy="6790222"/>
            <a:chOff x="0" y="0"/>
            <a:chExt cx="4948880" cy="905363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32448" r="30654"/>
            <a:stretch>
              <a:fillRect/>
            </a:stretch>
          </p:blipFill>
          <p:spPr>
            <a:xfrm>
              <a:off x="0" y="0"/>
              <a:ext cx="4948880" cy="905363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489990" y="0"/>
            <a:ext cx="3711660" cy="6790222"/>
            <a:chOff x="0" y="0"/>
            <a:chExt cx="4948880" cy="905363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31082" r="32499"/>
            <a:stretch>
              <a:fillRect/>
            </a:stretch>
          </p:blipFill>
          <p:spPr>
            <a:xfrm>
              <a:off x="0" y="0"/>
              <a:ext cx="4948880" cy="905363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377780" y="0"/>
            <a:ext cx="3711660" cy="6790222"/>
            <a:chOff x="0" y="0"/>
            <a:chExt cx="4948880" cy="905363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57924" r="4358"/>
            <a:stretch>
              <a:fillRect/>
            </a:stretch>
          </p:blipFill>
          <p:spPr>
            <a:xfrm>
              <a:off x="0" y="0"/>
              <a:ext cx="4948880" cy="905363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3547640" y="7216084"/>
            <a:ext cx="371166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  <a:spcBef>
                <a:spcPct val="0"/>
              </a:spcBef>
            </a:pPr>
            <a:r>
              <a:rPr lang="en-US" sz="2974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Estetyka</a:t>
            </a:r>
            <a:endParaRPr lang="en-US" sz="2974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89990" y="7212656"/>
            <a:ext cx="371166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  <a:spcBef>
                <a:spcPct val="0"/>
              </a:spcBef>
            </a:pPr>
            <a:r>
              <a:rPr lang="en-US" sz="2974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Niezależność</a:t>
            </a:r>
            <a:endParaRPr lang="en-US" sz="2974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32340" y="7216084"/>
            <a:ext cx="371166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  <a:spcBef>
                <a:spcPct val="0"/>
              </a:spcBef>
            </a:pPr>
            <a:r>
              <a:rPr lang="en-US" sz="2974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Bezpieczeństwo</a:t>
            </a:r>
            <a:endParaRPr lang="en-US" sz="2974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7780" y="7216084"/>
            <a:ext cx="371166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  <a:spcBef>
                <a:spcPct val="0"/>
              </a:spcBef>
            </a:pPr>
            <a:r>
              <a:rPr lang="en-US" sz="2974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Komfort</a:t>
            </a:r>
            <a:r>
              <a:rPr lang="en-US" sz="2974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974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cieplny</a:t>
            </a:r>
            <a:endParaRPr lang="en-US" sz="2974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04950" y="8104589"/>
            <a:ext cx="15278100" cy="1773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Analiza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zebranych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odpowiedzi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wskazuje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jednoznacznie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szereg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pozytywnych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zmian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jakie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nastąpiły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</a:p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przejściu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z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indywidualnych</a:t>
            </a:r>
            <a:r>
              <a:rPr lang="pl-PL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źródeł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pl-PL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kopalnych w lokalach mieszkalnych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ciepło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pl-PL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 sieci ciepłowniczej.</a:t>
            </a:r>
            <a:endParaRPr lang="en-US" sz="2299" b="1" dirty="0">
              <a:solidFill>
                <a:srgbClr val="DE8422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Respondenci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zwracają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szczególną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uwagę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poprawę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warunków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cieplnych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wzrost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poczucia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bezpieczeństwa</a:t>
            </a:r>
            <a:r>
              <a:rPr lang="pl-PL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oraz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większą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niezależność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zakresie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ogrzewania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. </a:t>
            </a:r>
            <a:endParaRPr lang="pl-PL" sz="2299" b="1" dirty="0">
              <a:solidFill>
                <a:srgbClr val="DE8422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Wśród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dostrzeżonych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korzyści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wymieniano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również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poprawę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estetyki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czystości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2299" b="1" dirty="0" err="1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pomieszczeń</a:t>
            </a:r>
            <a:r>
              <a:rPr lang="en-US" sz="2299" b="1" dirty="0">
                <a:solidFill>
                  <a:srgbClr val="DE8422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92285" y="2041815"/>
            <a:ext cx="10831273" cy="5978800"/>
            <a:chOff x="0" y="0"/>
            <a:chExt cx="14441697" cy="797173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4441697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pl-PL" sz="9000" b="1" dirty="0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98</a:t>
              </a:r>
              <a:r>
                <a:rPr lang="en-US" sz="9000" b="1" dirty="0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01913"/>
              <a:ext cx="14441697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ankietowanych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uznało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poniesione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nakłady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finansowe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za w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pełni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akceptowalne</a:t>
              </a:r>
              <a:endParaRPr lang="en-US" sz="3499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563295"/>
              <a:ext cx="14441697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9000" b="1" dirty="0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8</a:t>
              </a:r>
              <a:r>
                <a:rPr lang="pl-PL" sz="9000" b="1" dirty="0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4</a:t>
              </a:r>
              <a:r>
                <a:rPr lang="en-US" sz="9000" b="1" dirty="0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74733"/>
              <a:ext cx="14441697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3499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respondentów zadeklarowało spadek kosztów ogrzewania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1532058" y="0"/>
            <a:ext cx="6755942" cy="6745132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sp>
        <p:nvSpPr>
          <p:cNvPr id="9" name="Freeform 9"/>
          <p:cNvSpPr/>
          <p:nvPr/>
        </p:nvSpPr>
        <p:spPr>
          <a:xfrm rot="-2700000">
            <a:off x="11713530" y="6165241"/>
            <a:ext cx="9680183" cy="4881512"/>
          </a:xfrm>
          <a:custGeom>
            <a:avLst/>
            <a:gdLst>
              <a:gd name="connsiteX0" fmla="*/ 2732315 w 14435663"/>
              <a:gd name="connsiteY0" fmla="*/ 0 h 5434232"/>
              <a:gd name="connsiteX1" fmla="*/ 14435663 w 14435663"/>
              <a:gd name="connsiteY1" fmla="*/ 20858 h 5434232"/>
              <a:gd name="connsiteX2" fmla="*/ 14435663 w 14435663"/>
              <a:gd name="connsiteY2" fmla="*/ 5434232 h 5434232"/>
              <a:gd name="connsiteX3" fmla="*/ 0 w 14435663"/>
              <a:gd name="connsiteY3" fmla="*/ 5434232 h 5434232"/>
              <a:gd name="connsiteX4" fmla="*/ 2732315 w 14435663"/>
              <a:gd name="connsiteY4" fmla="*/ 0 h 5434232"/>
              <a:gd name="connsiteX0" fmla="*/ 0 w 11703348"/>
              <a:gd name="connsiteY0" fmla="*/ 0 h 5434232"/>
              <a:gd name="connsiteX1" fmla="*/ 11703348 w 11703348"/>
              <a:gd name="connsiteY1" fmla="*/ 20858 h 5434232"/>
              <a:gd name="connsiteX2" fmla="*/ 11703348 w 11703348"/>
              <a:gd name="connsiteY2" fmla="*/ 5434232 h 5434232"/>
              <a:gd name="connsiteX3" fmla="*/ 4891053 w 11703348"/>
              <a:gd name="connsiteY3" fmla="*/ 4881512 h 5434232"/>
              <a:gd name="connsiteX4" fmla="*/ 0 w 11703348"/>
              <a:gd name="connsiteY4" fmla="*/ 0 h 5434232"/>
              <a:gd name="connsiteX0" fmla="*/ 0 w 11703348"/>
              <a:gd name="connsiteY0" fmla="*/ 0 h 5434232"/>
              <a:gd name="connsiteX1" fmla="*/ 9680183 w 11703348"/>
              <a:gd name="connsiteY1" fmla="*/ 20857 h 5434232"/>
              <a:gd name="connsiteX2" fmla="*/ 11703348 w 11703348"/>
              <a:gd name="connsiteY2" fmla="*/ 5434232 h 5434232"/>
              <a:gd name="connsiteX3" fmla="*/ 4891053 w 11703348"/>
              <a:gd name="connsiteY3" fmla="*/ 4881512 h 5434232"/>
              <a:gd name="connsiteX4" fmla="*/ 0 w 11703348"/>
              <a:gd name="connsiteY4" fmla="*/ 0 h 5434232"/>
              <a:gd name="connsiteX0" fmla="*/ 0 w 9680183"/>
              <a:gd name="connsiteY0" fmla="*/ 0 h 4881512"/>
              <a:gd name="connsiteX1" fmla="*/ 9680183 w 9680183"/>
              <a:gd name="connsiteY1" fmla="*/ 20857 h 4881512"/>
              <a:gd name="connsiteX2" fmla="*/ 4893418 w 9680183"/>
              <a:gd name="connsiteY2" fmla="*/ 4860654 h 4881512"/>
              <a:gd name="connsiteX3" fmla="*/ 4891053 w 9680183"/>
              <a:gd name="connsiteY3" fmla="*/ 4881512 h 4881512"/>
              <a:gd name="connsiteX4" fmla="*/ 0 w 9680183"/>
              <a:gd name="connsiteY4" fmla="*/ 0 h 488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0183" h="4881512">
                <a:moveTo>
                  <a:pt x="0" y="0"/>
                </a:moveTo>
                <a:lnTo>
                  <a:pt x="9680183" y="20857"/>
                </a:lnTo>
                <a:lnTo>
                  <a:pt x="4893418" y="4860654"/>
                </a:lnTo>
                <a:lnTo>
                  <a:pt x="4891053" y="4881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60BA2459-AF39-1446-5231-B7EA3B417747}"/>
              </a:ext>
            </a:extLst>
          </p:cNvPr>
          <p:cNvSpPr/>
          <p:nvPr/>
        </p:nvSpPr>
        <p:spPr>
          <a:xfrm>
            <a:off x="0" y="0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34649" y="1013952"/>
            <a:ext cx="6375006" cy="4879172"/>
          </a:xfrm>
          <a:custGeom>
            <a:avLst/>
            <a:gdLst>
              <a:gd name="connsiteX0" fmla="*/ 4468762 w 12893140"/>
              <a:gd name="connsiteY0" fmla="*/ 0 h 4849676"/>
              <a:gd name="connsiteX1" fmla="*/ 12893140 w 12893140"/>
              <a:gd name="connsiteY1" fmla="*/ 14748 h 4849676"/>
              <a:gd name="connsiteX2" fmla="*/ 12893140 w 12893140"/>
              <a:gd name="connsiteY2" fmla="*/ 4849676 h 4849676"/>
              <a:gd name="connsiteX3" fmla="*/ 0 w 12893140"/>
              <a:gd name="connsiteY3" fmla="*/ 4849676 h 4849676"/>
              <a:gd name="connsiteX4" fmla="*/ 4468762 w 12893140"/>
              <a:gd name="connsiteY4" fmla="*/ 0 h 4849676"/>
              <a:gd name="connsiteX0" fmla="*/ 2227007 w 10651385"/>
              <a:gd name="connsiteY0" fmla="*/ 0 h 4864424"/>
              <a:gd name="connsiteX1" fmla="*/ 10651385 w 10651385"/>
              <a:gd name="connsiteY1" fmla="*/ 14748 h 4864424"/>
              <a:gd name="connsiteX2" fmla="*/ 10651385 w 10651385"/>
              <a:gd name="connsiteY2" fmla="*/ 4849676 h 4864424"/>
              <a:gd name="connsiteX3" fmla="*/ 0 w 10651385"/>
              <a:gd name="connsiteY3" fmla="*/ 4864424 h 4864424"/>
              <a:gd name="connsiteX4" fmla="*/ 2227007 w 10651385"/>
              <a:gd name="connsiteY4" fmla="*/ 0 h 4864424"/>
              <a:gd name="connsiteX0" fmla="*/ 2227007 w 10651385"/>
              <a:gd name="connsiteY0" fmla="*/ 0 h 4864424"/>
              <a:gd name="connsiteX1" fmla="*/ 10651385 w 10651385"/>
              <a:gd name="connsiteY1" fmla="*/ 14748 h 4864424"/>
              <a:gd name="connsiteX2" fmla="*/ 6448095 w 10651385"/>
              <a:gd name="connsiteY2" fmla="*/ 4849676 h 4864424"/>
              <a:gd name="connsiteX3" fmla="*/ 0 w 10651385"/>
              <a:gd name="connsiteY3" fmla="*/ 4864424 h 4864424"/>
              <a:gd name="connsiteX4" fmla="*/ 2227007 w 10651385"/>
              <a:gd name="connsiteY4" fmla="*/ 0 h 4864424"/>
              <a:gd name="connsiteX0" fmla="*/ 2227007 w 6448095"/>
              <a:gd name="connsiteY0" fmla="*/ 0 h 4864424"/>
              <a:gd name="connsiteX1" fmla="*/ 6374352 w 6448095"/>
              <a:gd name="connsiteY1" fmla="*/ 14748 h 4864424"/>
              <a:gd name="connsiteX2" fmla="*/ 6448095 w 6448095"/>
              <a:gd name="connsiteY2" fmla="*/ 4849676 h 4864424"/>
              <a:gd name="connsiteX3" fmla="*/ 0 w 6448095"/>
              <a:gd name="connsiteY3" fmla="*/ 4864424 h 4864424"/>
              <a:gd name="connsiteX4" fmla="*/ 2227007 w 6448095"/>
              <a:gd name="connsiteY4" fmla="*/ 0 h 4864424"/>
              <a:gd name="connsiteX0" fmla="*/ 2227007 w 6389102"/>
              <a:gd name="connsiteY0" fmla="*/ 0 h 4864424"/>
              <a:gd name="connsiteX1" fmla="*/ 6374352 w 6389102"/>
              <a:gd name="connsiteY1" fmla="*/ 14748 h 4864424"/>
              <a:gd name="connsiteX2" fmla="*/ 6389102 w 6389102"/>
              <a:gd name="connsiteY2" fmla="*/ 4834927 h 4864424"/>
              <a:gd name="connsiteX3" fmla="*/ 0 w 6389102"/>
              <a:gd name="connsiteY3" fmla="*/ 4864424 h 4864424"/>
              <a:gd name="connsiteX4" fmla="*/ 2227007 w 6389102"/>
              <a:gd name="connsiteY4" fmla="*/ 0 h 4864424"/>
              <a:gd name="connsiteX0" fmla="*/ 2227007 w 6375006"/>
              <a:gd name="connsiteY0" fmla="*/ 0 h 4879172"/>
              <a:gd name="connsiteX1" fmla="*/ 6374352 w 6375006"/>
              <a:gd name="connsiteY1" fmla="*/ 14748 h 4879172"/>
              <a:gd name="connsiteX2" fmla="*/ 6359605 w 6375006"/>
              <a:gd name="connsiteY2" fmla="*/ 4879172 h 4879172"/>
              <a:gd name="connsiteX3" fmla="*/ 0 w 6375006"/>
              <a:gd name="connsiteY3" fmla="*/ 4864424 h 4879172"/>
              <a:gd name="connsiteX4" fmla="*/ 2227007 w 6375006"/>
              <a:gd name="connsiteY4" fmla="*/ 0 h 487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5006" h="4879172">
                <a:moveTo>
                  <a:pt x="2227007" y="0"/>
                </a:moveTo>
                <a:lnTo>
                  <a:pt x="6374352" y="14748"/>
                </a:lnTo>
                <a:cubicBezTo>
                  <a:pt x="6379269" y="1621474"/>
                  <a:pt x="6354688" y="3272446"/>
                  <a:pt x="6359605" y="4879172"/>
                </a:cubicBezTo>
                <a:lnTo>
                  <a:pt x="0" y="4864424"/>
                </a:lnTo>
                <a:lnTo>
                  <a:pt x="22270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4180910" cy="4834928"/>
            <a:chOff x="0" y="0"/>
            <a:chExt cx="8007477" cy="2730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07477" cy="2730119"/>
            </a:xfrm>
            <a:custGeom>
              <a:avLst/>
              <a:gdLst/>
              <a:ahLst/>
              <a:cxnLst/>
              <a:rect l="l" t="t" r="r" b="b"/>
              <a:pathLst>
                <a:path w="8007477" h="2730119">
                  <a:moveTo>
                    <a:pt x="8007477" y="0"/>
                  </a:moveTo>
                  <a:lnTo>
                    <a:pt x="6787261" y="2730119"/>
                  </a:lnTo>
                  <a:lnTo>
                    <a:pt x="0" y="2730119"/>
                  </a:lnTo>
                  <a:lnTo>
                    <a:pt x="0" y="0"/>
                  </a:lnTo>
                  <a:lnTo>
                    <a:pt x="8007477" y="0"/>
                  </a:lnTo>
                  <a:close/>
                </a:path>
              </a:pathLst>
            </a:custGeom>
            <a:blipFill>
              <a:blip r:embed="rId4"/>
              <a:stretch>
                <a:fillRect t="-47339" b="-4733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973310" y="6817039"/>
            <a:ext cx="14341381" cy="181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Wyniki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ankiety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potwierdzają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skuteczność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realizowanego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projektu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zarówno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w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kontekście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poprawy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komfortu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życia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mieszkańców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,</a:t>
            </a:r>
          </a:p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jak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i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w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odniesieniu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do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celów</a:t>
            </a:r>
            <a:r>
              <a:rPr lang="en-US" sz="3450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450" dirty="0" err="1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rPr>
              <a:t>środowiskowych</a:t>
            </a:r>
            <a:endParaRPr lang="en-US" sz="3450" dirty="0">
              <a:solidFill>
                <a:srgbClr val="D05703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980288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00"/>
              </a:lnSpc>
              <a:spcBef>
                <a:spcPct val="0"/>
              </a:spcBef>
            </a:pPr>
            <a:r>
              <a:rPr lang="en-US" sz="12000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Dziękujemy</a:t>
            </a:r>
            <a:r>
              <a:rPr lang="en-US" sz="12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!</a:t>
            </a:r>
          </a:p>
        </p:txBody>
      </p:sp>
      <p:sp>
        <p:nvSpPr>
          <p:cNvPr id="3" name="Freeform 3"/>
          <p:cNvSpPr/>
          <p:nvPr/>
        </p:nvSpPr>
        <p:spPr>
          <a:xfrm rot="2700000">
            <a:off x="11757222" y="-720421"/>
            <a:ext cx="9707670" cy="4842283"/>
          </a:xfrm>
          <a:custGeom>
            <a:avLst/>
            <a:gdLst>
              <a:gd name="connsiteX0" fmla="*/ 0 w 13107423"/>
              <a:gd name="connsiteY0" fmla="*/ 0 h 4915283"/>
              <a:gd name="connsiteX1" fmla="*/ 13107423 w 13107423"/>
              <a:gd name="connsiteY1" fmla="*/ 0 h 4915283"/>
              <a:gd name="connsiteX2" fmla="*/ 13107423 w 13107423"/>
              <a:gd name="connsiteY2" fmla="*/ 4915283 h 4915283"/>
              <a:gd name="connsiteX3" fmla="*/ 2940890 w 13107423"/>
              <a:gd name="connsiteY3" fmla="*/ 4894426 h 4915283"/>
              <a:gd name="connsiteX4" fmla="*/ 0 w 13107423"/>
              <a:gd name="connsiteY4" fmla="*/ 0 h 4915283"/>
              <a:gd name="connsiteX0" fmla="*/ 4807622 w 10166533"/>
              <a:gd name="connsiteY0" fmla="*/ 52143 h 4915283"/>
              <a:gd name="connsiteX1" fmla="*/ 10166533 w 10166533"/>
              <a:gd name="connsiteY1" fmla="*/ 0 h 4915283"/>
              <a:gd name="connsiteX2" fmla="*/ 10166533 w 10166533"/>
              <a:gd name="connsiteY2" fmla="*/ 4915283 h 4915283"/>
              <a:gd name="connsiteX3" fmla="*/ 0 w 10166533"/>
              <a:gd name="connsiteY3" fmla="*/ 4894426 h 4915283"/>
              <a:gd name="connsiteX4" fmla="*/ 4807622 w 10166533"/>
              <a:gd name="connsiteY4" fmla="*/ 52143 h 4915283"/>
              <a:gd name="connsiteX0" fmla="*/ 4807622 w 10166533"/>
              <a:gd name="connsiteY0" fmla="*/ 52143 h 4894426"/>
              <a:gd name="connsiteX1" fmla="*/ 10166533 w 10166533"/>
              <a:gd name="connsiteY1" fmla="*/ 0 h 4894426"/>
              <a:gd name="connsiteX2" fmla="*/ 9707670 w 10166533"/>
              <a:gd name="connsiteY2" fmla="*/ 4894426 h 4894426"/>
              <a:gd name="connsiteX3" fmla="*/ 0 w 10166533"/>
              <a:gd name="connsiteY3" fmla="*/ 4894426 h 4894426"/>
              <a:gd name="connsiteX4" fmla="*/ 4807622 w 10166533"/>
              <a:gd name="connsiteY4" fmla="*/ 52143 h 4894426"/>
              <a:gd name="connsiteX0" fmla="*/ 4807622 w 9707670"/>
              <a:gd name="connsiteY0" fmla="*/ 0 h 4842283"/>
              <a:gd name="connsiteX1" fmla="*/ 4837474 w 9707670"/>
              <a:gd name="connsiteY1" fmla="*/ 20858 h 4842283"/>
              <a:gd name="connsiteX2" fmla="*/ 9707670 w 9707670"/>
              <a:gd name="connsiteY2" fmla="*/ 4842283 h 4842283"/>
              <a:gd name="connsiteX3" fmla="*/ 0 w 9707670"/>
              <a:gd name="connsiteY3" fmla="*/ 4842283 h 4842283"/>
              <a:gd name="connsiteX4" fmla="*/ 4807622 w 9707670"/>
              <a:gd name="connsiteY4" fmla="*/ 0 h 484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7670" h="4842283">
                <a:moveTo>
                  <a:pt x="4807622" y="0"/>
                </a:moveTo>
                <a:lnTo>
                  <a:pt x="4837474" y="20858"/>
                </a:lnTo>
                <a:lnTo>
                  <a:pt x="9707670" y="4842283"/>
                </a:lnTo>
                <a:lnTo>
                  <a:pt x="0" y="4842283"/>
                </a:lnTo>
                <a:lnTo>
                  <a:pt x="48076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6384084"/>
            <a:ext cx="4028425" cy="4021979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144000" y="3934453"/>
            <a:ext cx="5540416" cy="5540416"/>
          </a:xfrm>
          <a:custGeom>
            <a:avLst/>
            <a:gdLst/>
            <a:ahLst/>
            <a:cxnLst/>
            <a:rect l="l" t="t" r="r" b="b"/>
            <a:pathLst>
              <a:path w="5540416" h="5540416">
                <a:moveTo>
                  <a:pt x="0" y="0"/>
                </a:moveTo>
                <a:lnTo>
                  <a:pt x="5540416" y="0"/>
                </a:lnTo>
                <a:lnTo>
                  <a:pt x="5540416" y="5540415"/>
                </a:lnTo>
                <a:lnTo>
                  <a:pt x="0" y="5540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45062" y="2639983"/>
            <a:ext cx="13821468" cy="4039964"/>
            <a:chOff x="0" y="0"/>
            <a:chExt cx="18428624" cy="5386619"/>
          </a:xfrm>
        </p:grpSpPr>
        <p:sp>
          <p:nvSpPr>
            <p:cNvPr id="3" name="TextBox 3"/>
            <p:cNvSpPr txBox="1"/>
            <p:nvPr/>
          </p:nvSpPr>
          <p:spPr>
            <a:xfrm>
              <a:off x="0" y="2961977"/>
              <a:ext cx="18428624" cy="242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ocena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efektów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wdrożenia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ciepła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systemowego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dostarczanego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przez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Zakład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Energetyki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Cieplnej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Sp. z o. o. w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Międzyrzeczu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, </a:t>
              </a:r>
            </a:p>
            <a:p>
              <a:pPr marL="0" lvl="0" indent="0"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z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którego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Ankietowani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korzystają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od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października</a:t>
              </a:r>
              <a:r>
                <a:rPr lang="en-US" sz="3499" dirty="0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 2021 </a:t>
              </a:r>
              <a:r>
                <a:rPr lang="en-US" sz="3499" dirty="0" err="1">
                  <a:solidFill>
                    <a:srgbClr val="D05703"/>
                  </a:solidFill>
                  <a:latin typeface="Aileron"/>
                  <a:ea typeface="Aileron"/>
                  <a:cs typeface="Aileron"/>
                  <a:sym typeface="Aileron"/>
                </a:rPr>
                <a:t>roku</a:t>
              </a:r>
              <a:endParaRPr lang="en-US" sz="3499" dirty="0">
                <a:solidFill>
                  <a:srgbClr val="D05703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87"/>
              <a:ext cx="18428624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</a:pPr>
              <a:r>
                <a:rPr lang="en-US" sz="9000" b="1" dirty="0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Cel </a:t>
              </a:r>
              <a:r>
                <a:rPr lang="en-US" sz="9000" b="1" dirty="0" err="1">
                  <a:solidFill>
                    <a:srgbClr val="D05703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badania</a:t>
              </a:r>
              <a:endParaRPr lang="en-US" sz="9000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4581" y="4850405"/>
            <a:ext cx="5486400" cy="5436595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D05703"/>
            </a:solidFill>
          </p:spPr>
        </p:sp>
      </p:grpSp>
      <p:sp>
        <p:nvSpPr>
          <p:cNvPr id="7" name="Freeform 7"/>
          <p:cNvSpPr/>
          <p:nvPr/>
        </p:nvSpPr>
        <p:spPr>
          <a:xfrm rot="-8100000">
            <a:off x="-2433731" y="6898134"/>
            <a:ext cx="8188306" cy="3439677"/>
          </a:xfrm>
          <a:custGeom>
            <a:avLst/>
            <a:gdLst>
              <a:gd name="connsiteX0" fmla="*/ 0 w 13107422"/>
              <a:gd name="connsiteY0" fmla="*/ 0 h 4915283"/>
              <a:gd name="connsiteX1" fmla="*/ 6939528 w 13107422"/>
              <a:gd name="connsiteY1" fmla="*/ 44171 h 4915283"/>
              <a:gd name="connsiteX2" fmla="*/ 13107422 w 13107422"/>
              <a:gd name="connsiteY2" fmla="*/ 4915283 h 4915283"/>
              <a:gd name="connsiteX3" fmla="*/ 0 w 13107422"/>
              <a:gd name="connsiteY3" fmla="*/ 4915283 h 4915283"/>
              <a:gd name="connsiteX4" fmla="*/ 0 w 13107422"/>
              <a:gd name="connsiteY4" fmla="*/ 0 h 4915283"/>
              <a:gd name="connsiteX0" fmla="*/ 0 w 11582932"/>
              <a:gd name="connsiteY0" fmla="*/ 0 h 4915283"/>
              <a:gd name="connsiteX1" fmla="*/ 6939528 w 11582932"/>
              <a:gd name="connsiteY1" fmla="*/ 44171 h 4915283"/>
              <a:gd name="connsiteX2" fmla="*/ 11582932 w 11582932"/>
              <a:gd name="connsiteY2" fmla="*/ 4900559 h 4915283"/>
              <a:gd name="connsiteX3" fmla="*/ 0 w 11582932"/>
              <a:gd name="connsiteY3" fmla="*/ 4915283 h 4915283"/>
              <a:gd name="connsiteX4" fmla="*/ 0 w 11582932"/>
              <a:gd name="connsiteY4" fmla="*/ 0 h 4915283"/>
              <a:gd name="connsiteX0" fmla="*/ 5216836 w 11582932"/>
              <a:gd name="connsiteY0" fmla="*/ 2 h 4871113"/>
              <a:gd name="connsiteX1" fmla="*/ 6939528 w 11582932"/>
              <a:gd name="connsiteY1" fmla="*/ 1 h 4871113"/>
              <a:gd name="connsiteX2" fmla="*/ 11582932 w 11582932"/>
              <a:gd name="connsiteY2" fmla="*/ 4856389 h 4871113"/>
              <a:gd name="connsiteX3" fmla="*/ 0 w 11582932"/>
              <a:gd name="connsiteY3" fmla="*/ 4871113 h 4871113"/>
              <a:gd name="connsiteX4" fmla="*/ 5216836 w 11582932"/>
              <a:gd name="connsiteY4" fmla="*/ 2 h 4871113"/>
              <a:gd name="connsiteX0" fmla="*/ 4573474 w 10939570"/>
              <a:gd name="connsiteY0" fmla="*/ 1 h 4900556"/>
              <a:gd name="connsiteX1" fmla="*/ 6296166 w 10939570"/>
              <a:gd name="connsiteY1" fmla="*/ 0 h 4900556"/>
              <a:gd name="connsiteX2" fmla="*/ 10939570 w 10939570"/>
              <a:gd name="connsiteY2" fmla="*/ 4856388 h 4900556"/>
              <a:gd name="connsiteX3" fmla="*/ 0 w 10939570"/>
              <a:gd name="connsiteY3" fmla="*/ 4900557 h 4900556"/>
              <a:gd name="connsiteX4" fmla="*/ 4573474 w 10939570"/>
              <a:gd name="connsiteY4" fmla="*/ 1 h 4900556"/>
              <a:gd name="connsiteX0" fmla="*/ 4615432 w 10981528"/>
              <a:gd name="connsiteY0" fmla="*/ 1 h 4856388"/>
              <a:gd name="connsiteX1" fmla="*/ 6338124 w 10981528"/>
              <a:gd name="connsiteY1" fmla="*/ 0 h 4856388"/>
              <a:gd name="connsiteX2" fmla="*/ 10981528 w 10981528"/>
              <a:gd name="connsiteY2" fmla="*/ 4856388 h 4856388"/>
              <a:gd name="connsiteX3" fmla="*/ -1 w 10981528"/>
              <a:gd name="connsiteY3" fmla="*/ 4856384 h 4856388"/>
              <a:gd name="connsiteX4" fmla="*/ 4615432 w 10981528"/>
              <a:gd name="connsiteY4" fmla="*/ 1 h 48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1528" h="4856388">
                <a:moveTo>
                  <a:pt x="4615432" y="1"/>
                </a:moveTo>
                <a:lnTo>
                  <a:pt x="6338124" y="0"/>
                </a:lnTo>
                <a:lnTo>
                  <a:pt x="10981528" y="4856388"/>
                </a:lnTo>
                <a:lnTo>
                  <a:pt x="-1" y="4856384"/>
                </a:lnTo>
                <a:lnTo>
                  <a:pt x="4615432" y="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29743">
            <a:off x="-2363579" y="6991108"/>
            <a:ext cx="8743869" cy="4320415"/>
          </a:xfrm>
          <a:custGeom>
            <a:avLst/>
            <a:gdLst>
              <a:gd name="connsiteX0" fmla="*/ 0 w 11509272"/>
              <a:gd name="connsiteY0" fmla="*/ 0 h 4315977"/>
              <a:gd name="connsiteX1" fmla="*/ 11509272 w 11509272"/>
              <a:gd name="connsiteY1" fmla="*/ 0 h 4315977"/>
              <a:gd name="connsiteX2" fmla="*/ 11509272 w 11509272"/>
              <a:gd name="connsiteY2" fmla="*/ 4315977 h 4315977"/>
              <a:gd name="connsiteX3" fmla="*/ 2375229 w 11509272"/>
              <a:gd name="connsiteY3" fmla="*/ 4276432 h 4315977"/>
              <a:gd name="connsiteX4" fmla="*/ 0 w 11509272"/>
              <a:gd name="connsiteY4" fmla="*/ 0 h 4315977"/>
              <a:gd name="connsiteX0" fmla="*/ 5225697 w 9134043"/>
              <a:gd name="connsiteY0" fmla="*/ 0 h 4337334"/>
              <a:gd name="connsiteX1" fmla="*/ 9134043 w 9134043"/>
              <a:gd name="connsiteY1" fmla="*/ 21357 h 4337334"/>
              <a:gd name="connsiteX2" fmla="*/ 9134043 w 9134043"/>
              <a:gd name="connsiteY2" fmla="*/ 4337334 h 4337334"/>
              <a:gd name="connsiteX3" fmla="*/ 0 w 9134043"/>
              <a:gd name="connsiteY3" fmla="*/ 4297789 h 4337334"/>
              <a:gd name="connsiteX4" fmla="*/ 5225697 w 9134043"/>
              <a:gd name="connsiteY4" fmla="*/ 0 h 4337334"/>
              <a:gd name="connsiteX0" fmla="*/ 5225697 w 9134043"/>
              <a:gd name="connsiteY0" fmla="*/ 0 h 4320415"/>
              <a:gd name="connsiteX1" fmla="*/ 9134043 w 9134043"/>
              <a:gd name="connsiteY1" fmla="*/ 21357 h 4320415"/>
              <a:gd name="connsiteX2" fmla="*/ 8743869 w 9134043"/>
              <a:gd name="connsiteY2" fmla="*/ 4320415 h 4320415"/>
              <a:gd name="connsiteX3" fmla="*/ 0 w 9134043"/>
              <a:gd name="connsiteY3" fmla="*/ 4297789 h 4320415"/>
              <a:gd name="connsiteX4" fmla="*/ 5225697 w 9134043"/>
              <a:gd name="connsiteY4" fmla="*/ 0 h 4320415"/>
              <a:gd name="connsiteX0" fmla="*/ 5225697 w 8743869"/>
              <a:gd name="connsiteY0" fmla="*/ 0 h 4320415"/>
              <a:gd name="connsiteX1" fmla="*/ 5203423 w 8743869"/>
              <a:gd name="connsiteY1" fmla="*/ 45289 h 4320415"/>
              <a:gd name="connsiteX2" fmla="*/ 8743869 w 8743869"/>
              <a:gd name="connsiteY2" fmla="*/ 4320415 h 4320415"/>
              <a:gd name="connsiteX3" fmla="*/ 0 w 8743869"/>
              <a:gd name="connsiteY3" fmla="*/ 4297789 h 4320415"/>
              <a:gd name="connsiteX4" fmla="*/ 5225697 w 8743869"/>
              <a:gd name="connsiteY4" fmla="*/ 0 h 432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869" h="4320415">
                <a:moveTo>
                  <a:pt x="5225697" y="0"/>
                </a:moveTo>
                <a:lnTo>
                  <a:pt x="5203423" y="45289"/>
                </a:lnTo>
                <a:lnTo>
                  <a:pt x="8743869" y="4320415"/>
                </a:lnTo>
                <a:lnTo>
                  <a:pt x="0" y="4297789"/>
                </a:lnTo>
                <a:lnTo>
                  <a:pt x="52256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72286"/>
              </p:ext>
            </p:extLst>
          </p:nvPr>
        </p:nvGraphicFramePr>
        <p:xfrm>
          <a:off x="1740326" y="508761"/>
          <a:ext cx="14807347" cy="9269480"/>
        </p:xfrm>
        <a:graphic>
          <a:graphicData uri="http://schemas.openxmlformats.org/drawingml/2006/table">
            <a:tbl>
              <a:tblPr/>
              <a:tblGrid>
                <a:gridCol w="1013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9502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UDZIAŁ W PROGRAMIE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2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TAK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2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NIE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2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BEZ GŁOSU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2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529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poprawił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nasze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warunki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cieplne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zamieszkania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111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poprawił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nasz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komfort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życia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poprzez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zaprzestanie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palenia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w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piecach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(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noszenie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węgla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,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popiołu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,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zapalanie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endParaRPr lang="pl-PL" sz="1599" dirty="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utrzymanie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paleniska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).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29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poprawił warunki zamieszkania poprzez likwidację pieców węglowych.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111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zapewnił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nam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poczucie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bezpieczeństwa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dla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zdrowia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życia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poprzez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eliminację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zagrożenia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dwutlenkiem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węgla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529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zapewnił nam wzrost poczucia wolności -możliwość wyjazdu zimą bez konieczności palenia w piecach.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111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zmienił estetykę mieszkania -brak kurzu, dymu, sadzy osadzających się na meblach, firanach, podłogach.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sym typeface="Aileron"/>
                        </a:rPr>
                        <a:t>44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sym typeface="Aileron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2722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Nasze zaangażowanie finansowe w programie oceniamy jako całkowicie akceptowalne.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sym typeface="Aileron"/>
                        </a:rPr>
                        <a:t>44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ileron"/>
                          <a:sym typeface="Aileron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6336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Aktualne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koszty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ogrzewania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mieszkania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nie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są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większe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niż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wcześniej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sym typeface="Aileron"/>
                        </a:rPr>
                        <a:t>38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pl-PL" sz="1599" dirty="0">
                          <a:solidFill>
                            <a:srgbClr val="000000"/>
                          </a:solidFill>
                          <a:latin typeface="Aileron"/>
                          <a:sym typeface="Aileron"/>
                        </a:rPr>
                        <a:t>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-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3666370" y="-894236"/>
            <a:ext cx="7034775" cy="3961987"/>
          </a:xfrm>
          <a:custGeom>
            <a:avLst/>
            <a:gdLst>
              <a:gd name="connsiteX0" fmla="*/ 0 w 10565299"/>
              <a:gd name="connsiteY0" fmla="*/ 0 h 3961988"/>
              <a:gd name="connsiteX1" fmla="*/ 10565299 w 10565299"/>
              <a:gd name="connsiteY1" fmla="*/ 0 h 3961988"/>
              <a:gd name="connsiteX2" fmla="*/ 8871879 w 10565299"/>
              <a:gd name="connsiteY2" fmla="*/ 3951724 h 3961988"/>
              <a:gd name="connsiteX3" fmla="*/ 0 w 10565299"/>
              <a:gd name="connsiteY3" fmla="*/ 3961988 h 3961988"/>
              <a:gd name="connsiteX4" fmla="*/ 0 w 10565299"/>
              <a:gd name="connsiteY4" fmla="*/ 0 h 3961988"/>
              <a:gd name="connsiteX0" fmla="*/ 0 w 8871879"/>
              <a:gd name="connsiteY0" fmla="*/ 0 h 3961988"/>
              <a:gd name="connsiteX1" fmla="*/ 4930830 w 8871879"/>
              <a:gd name="connsiteY1" fmla="*/ 10264 h 3961988"/>
              <a:gd name="connsiteX2" fmla="*/ 8871879 w 8871879"/>
              <a:gd name="connsiteY2" fmla="*/ 3951724 h 3961988"/>
              <a:gd name="connsiteX3" fmla="*/ 0 w 8871879"/>
              <a:gd name="connsiteY3" fmla="*/ 3961988 h 3961988"/>
              <a:gd name="connsiteX4" fmla="*/ 0 w 8871879"/>
              <a:gd name="connsiteY4" fmla="*/ 0 h 3961988"/>
              <a:gd name="connsiteX0" fmla="*/ 0 w 8871879"/>
              <a:gd name="connsiteY0" fmla="*/ 0 h 3972251"/>
              <a:gd name="connsiteX1" fmla="*/ 4930830 w 8871879"/>
              <a:gd name="connsiteY1" fmla="*/ 10264 h 3972251"/>
              <a:gd name="connsiteX2" fmla="*/ 8871879 w 8871879"/>
              <a:gd name="connsiteY2" fmla="*/ 3951724 h 3972251"/>
              <a:gd name="connsiteX3" fmla="*/ 1837104 w 8871879"/>
              <a:gd name="connsiteY3" fmla="*/ 3972251 h 3972251"/>
              <a:gd name="connsiteX4" fmla="*/ 0 w 8871879"/>
              <a:gd name="connsiteY4" fmla="*/ 0 h 3972251"/>
              <a:gd name="connsiteX0" fmla="*/ 3530523 w 7034775"/>
              <a:gd name="connsiteY0" fmla="*/ 451578 h 3961987"/>
              <a:gd name="connsiteX1" fmla="*/ 3093726 w 7034775"/>
              <a:gd name="connsiteY1" fmla="*/ 0 h 3961987"/>
              <a:gd name="connsiteX2" fmla="*/ 7034775 w 7034775"/>
              <a:gd name="connsiteY2" fmla="*/ 3941460 h 3961987"/>
              <a:gd name="connsiteX3" fmla="*/ 0 w 7034775"/>
              <a:gd name="connsiteY3" fmla="*/ 3961987 h 3961987"/>
              <a:gd name="connsiteX4" fmla="*/ 3530523 w 7034775"/>
              <a:gd name="connsiteY4" fmla="*/ 451578 h 3961987"/>
              <a:gd name="connsiteX0" fmla="*/ 3499733 w 7034775"/>
              <a:gd name="connsiteY0" fmla="*/ 420789 h 3961987"/>
              <a:gd name="connsiteX1" fmla="*/ 3093726 w 7034775"/>
              <a:gd name="connsiteY1" fmla="*/ 0 h 3961987"/>
              <a:gd name="connsiteX2" fmla="*/ 7034775 w 7034775"/>
              <a:gd name="connsiteY2" fmla="*/ 3941460 h 3961987"/>
              <a:gd name="connsiteX3" fmla="*/ 0 w 7034775"/>
              <a:gd name="connsiteY3" fmla="*/ 3961987 h 3961987"/>
              <a:gd name="connsiteX4" fmla="*/ 3499733 w 7034775"/>
              <a:gd name="connsiteY4" fmla="*/ 420789 h 39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775" h="3961987">
                <a:moveTo>
                  <a:pt x="3499733" y="420789"/>
                </a:moveTo>
                <a:lnTo>
                  <a:pt x="3093726" y="0"/>
                </a:lnTo>
                <a:lnTo>
                  <a:pt x="7034775" y="3941460"/>
                </a:lnTo>
                <a:lnTo>
                  <a:pt x="0" y="3961987"/>
                </a:lnTo>
                <a:lnTo>
                  <a:pt x="3499733" y="4207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37234" y="1655592"/>
            <a:ext cx="12013531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nasze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warunki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cieplne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zamieszkania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B19B449-8AAC-C49E-2B10-786616EB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E848E15D-C225-82E2-0F48-C1153F4B7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60891"/>
              </p:ext>
            </p:extLst>
          </p:nvPr>
        </p:nvGraphicFramePr>
        <p:xfrm>
          <a:off x="3890040" y="3435025"/>
          <a:ext cx="10816560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785AACD3-AE89-4FD0-AA9A-F8276388B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864345"/>
              </p:ext>
            </p:extLst>
          </p:nvPr>
        </p:nvGraphicFramePr>
        <p:xfrm>
          <a:off x="3430120" y="3238500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EDC0F-1733-0432-FE6C-386E097F0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361D3E-844F-15B5-922E-FEBF1CF021F7}"/>
              </a:ext>
            </a:extLst>
          </p:cNvPr>
          <p:cNvSpPr/>
          <p:nvPr/>
        </p:nvSpPr>
        <p:spPr>
          <a:xfrm rot="2700000">
            <a:off x="13666370" y="-894236"/>
            <a:ext cx="7034775" cy="3961987"/>
          </a:xfrm>
          <a:custGeom>
            <a:avLst/>
            <a:gdLst>
              <a:gd name="connsiteX0" fmla="*/ 0 w 10565299"/>
              <a:gd name="connsiteY0" fmla="*/ 0 h 3961988"/>
              <a:gd name="connsiteX1" fmla="*/ 10565299 w 10565299"/>
              <a:gd name="connsiteY1" fmla="*/ 0 h 3961988"/>
              <a:gd name="connsiteX2" fmla="*/ 8871879 w 10565299"/>
              <a:gd name="connsiteY2" fmla="*/ 3951724 h 3961988"/>
              <a:gd name="connsiteX3" fmla="*/ 0 w 10565299"/>
              <a:gd name="connsiteY3" fmla="*/ 3961988 h 3961988"/>
              <a:gd name="connsiteX4" fmla="*/ 0 w 10565299"/>
              <a:gd name="connsiteY4" fmla="*/ 0 h 3961988"/>
              <a:gd name="connsiteX0" fmla="*/ 0 w 8871879"/>
              <a:gd name="connsiteY0" fmla="*/ 0 h 3961988"/>
              <a:gd name="connsiteX1" fmla="*/ 4930830 w 8871879"/>
              <a:gd name="connsiteY1" fmla="*/ 10264 h 3961988"/>
              <a:gd name="connsiteX2" fmla="*/ 8871879 w 8871879"/>
              <a:gd name="connsiteY2" fmla="*/ 3951724 h 3961988"/>
              <a:gd name="connsiteX3" fmla="*/ 0 w 8871879"/>
              <a:gd name="connsiteY3" fmla="*/ 3961988 h 3961988"/>
              <a:gd name="connsiteX4" fmla="*/ 0 w 8871879"/>
              <a:gd name="connsiteY4" fmla="*/ 0 h 3961988"/>
              <a:gd name="connsiteX0" fmla="*/ 0 w 8871879"/>
              <a:gd name="connsiteY0" fmla="*/ 0 h 3972251"/>
              <a:gd name="connsiteX1" fmla="*/ 4930830 w 8871879"/>
              <a:gd name="connsiteY1" fmla="*/ 10264 h 3972251"/>
              <a:gd name="connsiteX2" fmla="*/ 8871879 w 8871879"/>
              <a:gd name="connsiteY2" fmla="*/ 3951724 h 3972251"/>
              <a:gd name="connsiteX3" fmla="*/ 1837104 w 8871879"/>
              <a:gd name="connsiteY3" fmla="*/ 3972251 h 3972251"/>
              <a:gd name="connsiteX4" fmla="*/ 0 w 8871879"/>
              <a:gd name="connsiteY4" fmla="*/ 0 h 3972251"/>
              <a:gd name="connsiteX0" fmla="*/ 3530523 w 7034775"/>
              <a:gd name="connsiteY0" fmla="*/ 451578 h 3961987"/>
              <a:gd name="connsiteX1" fmla="*/ 3093726 w 7034775"/>
              <a:gd name="connsiteY1" fmla="*/ 0 h 3961987"/>
              <a:gd name="connsiteX2" fmla="*/ 7034775 w 7034775"/>
              <a:gd name="connsiteY2" fmla="*/ 3941460 h 3961987"/>
              <a:gd name="connsiteX3" fmla="*/ 0 w 7034775"/>
              <a:gd name="connsiteY3" fmla="*/ 3961987 h 3961987"/>
              <a:gd name="connsiteX4" fmla="*/ 3530523 w 7034775"/>
              <a:gd name="connsiteY4" fmla="*/ 451578 h 3961987"/>
              <a:gd name="connsiteX0" fmla="*/ 3499733 w 7034775"/>
              <a:gd name="connsiteY0" fmla="*/ 420789 h 3961987"/>
              <a:gd name="connsiteX1" fmla="*/ 3093726 w 7034775"/>
              <a:gd name="connsiteY1" fmla="*/ 0 h 3961987"/>
              <a:gd name="connsiteX2" fmla="*/ 7034775 w 7034775"/>
              <a:gd name="connsiteY2" fmla="*/ 3941460 h 3961987"/>
              <a:gd name="connsiteX3" fmla="*/ 0 w 7034775"/>
              <a:gd name="connsiteY3" fmla="*/ 3961987 h 3961987"/>
              <a:gd name="connsiteX4" fmla="*/ 3499733 w 7034775"/>
              <a:gd name="connsiteY4" fmla="*/ 420789 h 39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775" h="3961987">
                <a:moveTo>
                  <a:pt x="3499733" y="420789"/>
                </a:moveTo>
                <a:lnTo>
                  <a:pt x="3093726" y="0"/>
                </a:lnTo>
                <a:lnTo>
                  <a:pt x="7034775" y="3941460"/>
                </a:lnTo>
                <a:lnTo>
                  <a:pt x="0" y="3961987"/>
                </a:lnTo>
                <a:lnTo>
                  <a:pt x="3499733" y="4207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577747-8BB5-2D4B-C9DC-CFC70B1DDFD9}"/>
              </a:ext>
            </a:extLst>
          </p:cNvPr>
          <p:cNvSpPr txBox="1"/>
          <p:nvPr/>
        </p:nvSpPr>
        <p:spPr>
          <a:xfrm>
            <a:off x="3137234" y="1655592"/>
            <a:ext cx="12013531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 w programie poprawił nasze warunki cieplne zamieszkania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7A065A6-D86C-9F8D-02BE-ECDC89083CDF}"/>
              </a:ext>
            </a:extLst>
          </p:cNvPr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1A3F44-C3AF-61CC-6A3A-A92EA5B4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727BDD3-5340-3E3D-969A-C87AE5E8F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479532"/>
              </p:ext>
            </p:extLst>
          </p:nvPr>
        </p:nvGraphicFramePr>
        <p:xfrm>
          <a:off x="3430120" y="3238500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3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555036" y="6541335"/>
            <a:ext cx="3754111" cy="374810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6A33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97292" y="990463"/>
            <a:ext cx="13493416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nasz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komfort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życia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poprzez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zaprzestanie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palenia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piecach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(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noszenie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węgla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popiołu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zapalanie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utrzymanie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paleniska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)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2A71C59-F2DB-ED2D-E61D-FCE406E5F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545066"/>
              </p:ext>
            </p:extLst>
          </p:nvPr>
        </p:nvGraphicFramePr>
        <p:xfrm>
          <a:off x="3430121" y="3285543"/>
          <a:ext cx="11427758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C2A71C59-F2DB-ED2D-E61D-FCE406E5F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137300"/>
              </p:ext>
            </p:extLst>
          </p:nvPr>
        </p:nvGraphicFramePr>
        <p:xfrm>
          <a:off x="3430121" y="3285543"/>
          <a:ext cx="11427757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8050A-1D76-B208-9CC0-0A9702D26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FB1977-BAC7-D5F6-15C1-0A3D52CF70FB}"/>
              </a:ext>
            </a:extLst>
          </p:cNvPr>
          <p:cNvGrpSpPr/>
          <p:nvPr/>
        </p:nvGrpSpPr>
        <p:grpSpPr>
          <a:xfrm rot="-5400000">
            <a:off x="14555036" y="6541335"/>
            <a:ext cx="3754111" cy="3748104"/>
            <a:chOff x="0" y="0"/>
            <a:chExt cx="6350000" cy="6339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F8BE32-2951-A958-0872-163CAF51B5C7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6A336"/>
            </a:solidFill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5B74BA83-C251-D941-E1C6-FF6341569995}"/>
              </a:ext>
            </a:extLst>
          </p:cNvPr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00668A4-1649-FD4D-6C40-8E32E6095EC5}"/>
              </a:ext>
            </a:extLst>
          </p:cNvPr>
          <p:cNvSpPr txBox="1"/>
          <p:nvPr/>
        </p:nvSpPr>
        <p:spPr>
          <a:xfrm>
            <a:off x="2397292" y="990463"/>
            <a:ext cx="13493416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nasz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komfort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życia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poprzez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zaprzestanie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palenia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piecach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(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noszenie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węgla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popiołu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,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zapalanie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utrzymanie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paleniska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999B518-F2FE-4330-8FD0-E7B496643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952198"/>
              </p:ext>
            </p:extLst>
          </p:nvPr>
        </p:nvGraphicFramePr>
        <p:xfrm>
          <a:off x="3430121" y="3279193"/>
          <a:ext cx="11427758" cy="651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94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05500"/>
            <a:ext cx="4343400" cy="43815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E6A336"/>
            </a:solidFill>
          </p:spPr>
        </p:sp>
      </p:grpSp>
      <p:sp>
        <p:nvSpPr>
          <p:cNvPr id="4" name="Freeform 4"/>
          <p:cNvSpPr/>
          <p:nvPr/>
        </p:nvSpPr>
        <p:spPr>
          <a:xfrm rot="-8100000">
            <a:off x="-1785711" y="7925768"/>
            <a:ext cx="5568518" cy="2803863"/>
          </a:xfrm>
          <a:custGeom>
            <a:avLst/>
            <a:gdLst>
              <a:gd name="connsiteX0" fmla="*/ 0 w 10981006"/>
              <a:gd name="connsiteY0" fmla="*/ 0 h 4117877"/>
              <a:gd name="connsiteX1" fmla="*/ 10981006 w 10981006"/>
              <a:gd name="connsiteY1" fmla="*/ 0 h 4117877"/>
              <a:gd name="connsiteX2" fmla="*/ 7633398 w 10981006"/>
              <a:gd name="connsiteY2" fmla="*/ 4107449 h 4117877"/>
              <a:gd name="connsiteX3" fmla="*/ 0 w 10981006"/>
              <a:gd name="connsiteY3" fmla="*/ 4117877 h 4117877"/>
              <a:gd name="connsiteX4" fmla="*/ 0 w 10981006"/>
              <a:gd name="connsiteY4" fmla="*/ 0 h 4117877"/>
              <a:gd name="connsiteX0" fmla="*/ 0 w 10981006"/>
              <a:gd name="connsiteY0" fmla="*/ 0 h 4117878"/>
              <a:gd name="connsiteX1" fmla="*/ 10981006 w 10981006"/>
              <a:gd name="connsiteY1" fmla="*/ 0 h 4117878"/>
              <a:gd name="connsiteX2" fmla="*/ 7633398 w 10981006"/>
              <a:gd name="connsiteY2" fmla="*/ 4107449 h 4117878"/>
              <a:gd name="connsiteX3" fmla="*/ 2064880 w 10981006"/>
              <a:gd name="connsiteY3" fmla="*/ 4117878 h 4117878"/>
              <a:gd name="connsiteX4" fmla="*/ 0 w 10981006"/>
              <a:gd name="connsiteY4" fmla="*/ 0 h 4117878"/>
              <a:gd name="connsiteX0" fmla="*/ 0 w 7633398"/>
              <a:gd name="connsiteY0" fmla="*/ 0 h 4117878"/>
              <a:gd name="connsiteX1" fmla="*/ 4869797 w 7633398"/>
              <a:gd name="connsiteY1" fmla="*/ 1314015 h 4117878"/>
              <a:gd name="connsiteX2" fmla="*/ 7633398 w 7633398"/>
              <a:gd name="connsiteY2" fmla="*/ 4107449 h 4117878"/>
              <a:gd name="connsiteX3" fmla="*/ 2064880 w 7633398"/>
              <a:gd name="connsiteY3" fmla="*/ 4117878 h 4117878"/>
              <a:gd name="connsiteX4" fmla="*/ 0 w 7633398"/>
              <a:gd name="connsiteY4" fmla="*/ 0 h 4117878"/>
              <a:gd name="connsiteX0" fmla="*/ 2742744 w 5568518"/>
              <a:gd name="connsiteY0" fmla="*/ 31286 h 2803863"/>
              <a:gd name="connsiteX1" fmla="*/ 2804917 w 5568518"/>
              <a:gd name="connsiteY1" fmla="*/ 0 h 2803863"/>
              <a:gd name="connsiteX2" fmla="*/ 5568518 w 5568518"/>
              <a:gd name="connsiteY2" fmla="*/ 2793434 h 2803863"/>
              <a:gd name="connsiteX3" fmla="*/ 0 w 5568518"/>
              <a:gd name="connsiteY3" fmla="*/ 2803863 h 2803863"/>
              <a:gd name="connsiteX4" fmla="*/ 2742744 w 5568518"/>
              <a:gd name="connsiteY4" fmla="*/ 31286 h 280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518" h="2803863">
                <a:moveTo>
                  <a:pt x="2742744" y="31286"/>
                </a:moveTo>
                <a:lnTo>
                  <a:pt x="2804917" y="0"/>
                </a:lnTo>
                <a:lnTo>
                  <a:pt x="5568518" y="2793434"/>
                </a:lnTo>
                <a:lnTo>
                  <a:pt x="0" y="2803863"/>
                </a:lnTo>
                <a:lnTo>
                  <a:pt x="2742744" y="3128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9525"/>
            <a:ext cx="1646067" cy="1646067"/>
          </a:xfrm>
          <a:custGeom>
            <a:avLst/>
            <a:gdLst/>
            <a:ahLst/>
            <a:cxnLst/>
            <a:rect l="l" t="t" r="r" b="b"/>
            <a:pathLst>
              <a:path w="1646067" h="1646067">
                <a:moveTo>
                  <a:pt x="0" y="0"/>
                </a:moveTo>
                <a:lnTo>
                  <a:pt x="1646067" y="0"/>
                </a:lnTo>
                <a:lnTo>
                  <a:pt x="1646067" y="1646067"/>
                </a:lnTo>
                <a:lnTo>
                  <a:pt x="0" y="164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2382" y="1655592"/>
            <a:ext cx="12663237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Udział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w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programie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poprawił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warunki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zamieszkania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poprzez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likwidację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pieców</a:t>
            </a:r>
            <a:r>
              <a:rPr lang="en-US" sz="3999" b="1" dirty="0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3999" b="1" dirty="0" err="1">
                <a:solidFill>
                  <a:srgbClr val="D05703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węglowych</a:t>
            </a:r>
            <a:endParaRPr lang="en-US" sz="3999" b="1" dirty="0">
              <a:solidFill>
                <a:srgbClr val="D05703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9C71B52-A154-4234-A557-33E1582DB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817952"/>
              </p:ext>
            </p:extLst>
          </p:nvPr>
        </p:nvGraphicFramePr>
        <p:xfrm>
          <a:off x="3581400" y="3317857"/>
          <a:ext cx="11427758" cy="64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C9C71B52-A154-4234-A557-33E1582DB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72453"/>
              </p:ext>
            </p:extLst>
          </p:nvPr>
        </p:nvGraphicFramePr>
        <p:xfrm>
          <a:off x="3412868" y="3274552"/>
          <a:ext cx="11462264" cy="65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569</Words>
  <Application>Microsoft Office PowerPoint</Application>
  <PresentationFormat>Niestandardowy</PresentationFormat>
  <Paragraphs>87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Arimo</vt:lpstr>
      <vt:lpstr>Aileron</vt:lpstr>
      <vt:lpstr>Aileron Bold</vt:lpstr>
      <vt:lpstr>Arial</vt:lpstr>
      <vt:lpstr>Aileron Ultra-Bold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ANKIETA EWALUACJI PROJEKTU</dc:title>
  <dc:creator>Dorota Pawłowska</dc:creator>
  <cp:lastModifiedBy>Dorota Pawłowska</cp:lastModifiedBy>
  <cp:revision>50</cp:revision>
  <dcterms:created xsi:type="dcterms:W3CDTF">2006-08-16T00:00:00Z</dcterms:created>
  <dcterms:modified xsi:type="dcterms:W3CDTF">2025-06-24T07:38:15Z</dcterms:modified>
  <dc:identifier>DAGlWx_O82o</dc:identifier>
</cp:coreProperties>
</file>